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705" r:id="rId2"/>
  </p:sldMasterIdLst>
  <p:notesMasterIdLst>
    <p:notesMasterId r:id="rId86"/>
  </p:notesMasterIdLst>
  <p:sldIdLst>
    <p:sldId id="690" r:id="rId3"/>
    <p:sldId id="348" r:id="rId4"/>
    <p:sldId id="489" r:id="rId5"/>
    <p:sldId id="615" r:id="rId6"/>
    <p:sldId id="388" r:id="rId7"/>
    <p:sldId id="591" r:id="rId8"/>
    <p:sldId id="592" r:id="rId9"/>
    <p:sldId id="562" r:id="rId10"/>
    <p:sldId id="616" r:id="rId11"/>
    <p:sldId id="590" r:id="rId12"/>
    <p:sldId id="637" r:id="rId13"/>
    <p:sldId id="638" r:id="rId14"/>
    <p:sldId id="639" r:id="rId15"/>
    <p:sldId id="450" r:id="rId16"/>
    <p:sldId id="593" r:id="rId17"/>
    <p:sldId id="563" r:id="rId18"/>
    <p:sldId id="617" r:id="rId19"/>
    <p:sldId id="618" r:id="rId20"/>
    <p:sldId id="498" r:id="rId21"/>
    <p:sldId id="619" r:id="rId22"/>
    <p:sldId id="620" r:id="rId23"/>
    <p:sldId id="564" r:id="rId24"/>
    <p:sldId id="569" r:id="rId25"/>
    <p:sldId id="621" r:id="rId26"/>
    <p:sldId id="632" r:id="rId27"/>
    <p:sldId id="622" r:id="rId28"/>
    <p:sldId id="623" r:id="rId29"/>
    <p:sldId id="594" r:id="rId30"/>
    <p:sldId id="636" r:id="rId31"/>
    <p:sldId id="640" r:id="rId32"/>
    <p:sldId id="596" r:id="rId33"/>
    <p:sldId id="598" r:id="rId34"/>
    <p:sldId id="595" r:id="rId35"/>
    <p:sldId id="641" r:id="rId36"/>
    <p:sldId id="642" r:id="rId37"/>
    <p:sldId id="643" r:id="rId38"/>
    <p:sldId id="644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654" r:id="rId49"/>
    <p:sldId id="655" r:id="rId50"/>
    <p:sldId id="656" r:id="rId51"/>
    <p:sldId id="657" r:id="rId52"/>
    <p:sldId id="658" r:id="rId53"/>
    <p:sldId id="659" r:id="rId54"/>
    <p:sldId id="660" r:id="rId55"/>
    <p:sldId id="661" r:id="rId56"/>
    <p:sldId id="662" r:id="rId57"/>
    <p:sldId id="663" r:id="rId58"/>
    <p:sldId id="664" r:id="rId59"/>
    <p:sldId id="665" r:id="rId60"/>
    <p:sldId id="666" r:id="rId61"/>
    <p:sldId id="667" r:id="rId62"/>
    <p:sldId id="668" r:id="rId63"/>
    <p:sldId id="669" r:id="rId64"/>
    <p:sldId id="670" r:id="rId65"/>
    <p:sldId id="671" r:id="rId66"/>
    <p:sldId id="672" r:id="rId67"/>
    <p:sldId id="673" r:id="rId68"/>
    <p:sldId id="674" r:id="rId69"/>
    <p:sldId id="675" r:id="rId70"/>
    <p:sldId id="676" r:id="rId71"/>
    <p:sldId id="677" r:id="rId72"/>
    <p:sldId id="678" r:id="rId73"/>
    <p:sldId id="679" r:id="rId74"/>
    <p:sldId id="680" r:id="rId75"/>
    <p:sldId id="681" r:id="rId76"/>
    <p:sldId id="682" r:id="rId77"/>
    <p:sldId id="683" r:id="rId78"/>
    <p:sldId id="684" r:id="rId79"/>
    <p:sldId id="685" r:id="rId80"/>
    <p:sldId id="686" r:id="rId81"/>
    <p:sldId id="687" r:id="rId82"/>
    <p:sldId id="691" r:id="rId83"/>
    <p:sldId id="688" r:id="rId84"/>
    <p:sldId id="689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66"/>
    <a:srgbClr val="663300"/>
    <a:srgbClr val="669900"/>
    <a:srgbClr val="FFCC00"/>
    <a:srgbClr val="FFFF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17661" autoAdjust="0"/>
    <p:restoredTop sz="99821" autoAdjust="0"/>
  </p:normalViewPr>
  <p:slideViewPr>
    <p:cSldViewPr>
      <p:cViewPr varScale="1">
        <p:scale>
          <a:sx n="74" d="100"/>
          <a:sy n="74" d="100"/>
        </p:scale>
        <p:origin x="16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E205F28E-7C59-4B47-BCB0-E12A11503E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8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3465E7-6FCA-4533-BA42-56367A2874AD}" type="slidenum">
              <a:rPr lang="en-US" sz="1200" smtClean="0"/>
              <a:pPr eaLnBrk="1" hangingPunct="1"/>
              <a:t>1</a:t>
            </a:fld>
            <a:endParaRPr lang="en-US" sz="1200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71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DB43E9A-CAB0-4461-8A0C-AFDD858532C8}" type="slidenum">
              <a:rPr lang="en-US" smtClean="0"/>
              <a:pPr eaLnBrk="1" hangingPunct="1"/>
              <a:t>10</a:t>
            </a:fld>
            <a:endParaRPr lang="en-US" dirty="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614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BE67D8-DA16-4C75-AF72-A0F91ED1467D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277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B38AAFF-DD0C-4871-ABC4-00E3410C141B}" type="slidenum">
              <a:rPr lang="en-US" smtClean="0"/>
              <a:pPr eaLnBrk="1" hangingPunct="1"/>
              <a:t>15</a:t>
            </a:fld>
            <a:endParaRPr lang="en-U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328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E95E2B-090A-45DF-A258-B8BF4C893935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5695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B4E2EB0-5F20-4F7E-A886-700C518DC211}" type="slidenum">
              <a:rPr lang="en-US" smtClean="0"/>
              <a:pPr eaLnBrk="1" hangingPunct="1"/>
              <a:t>17</a:t>
            </a:fld>
            <a:endParaRPr lang="en-US" dirty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095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1D9C78-0122-4D3B-B899-0538240DCF61}" type="slidenum">
              <a:rPr lang="en-US" smtClean="0"/>
              <a:pPr eaLnBrk="1" hangingPunct="1"/>
              <a:t>18</a:t>
            </a:fld>
            <a:endParaRPr lang="en-US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927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A8078E0-32AF-4821-BC9D-1414DC988A06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609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1796068-985E-48BA-9296-496438429BC9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2022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D46E3C-6E53-4D01-A1B9-940ACF62691A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46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EA6EFD1-D81B-4987-8DA3-633A9760A093}" type="slidenum">
              <a:rPr lang="en-US" smtClean="0"/>
              <a:pPr eaLnBrk="1" hangingPunct="1"/>
              <a:t>22</a:t>
            </a:fld>
            <a:endParaRPr lang="en-US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707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9853BB-A5E8-4C90-B0CF-9C93CB69059A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4280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75F7A54-335B-4F3B-9DEA-50883BA3C701}" type="slidenum">
              <a:rPr lang="en-US" smtClean="0"/>
              <a:pPr eaLnBrk="1" hangingPunct="1"/>
              <a:t>23</a:t>
            </a:fld>
            <a:endParaRPr lang="en-US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0282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B874BA-84AD-48A4-8242-0BDB7EF80B23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6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8813892-6283-4FF3-B568-356357EB6E9A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224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A262CB-0A6A-44D7-86E2-9F8A00903360}" type="slidenum">
              <a:rPr lang="en-US" smtClean="0"/>
              <a:pPr eaLnBrk="1" hangingPunct="1"/>
              <a:t>26</a:t>
            </a:fld>
            <a:endParaRPr lang="en-US" dirty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78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6FFAE9C-4FAA-4375-82CF-9961AB0B0B80}" type="slidenum">
              <a:rPr lang="en-US" smtClean="0"/>
              <a:pPr eaLnBrk="1" hangingPunct="1"/>
              <a:t>27</a:t>
            </a:fld>
            <a:endParaRPr lang="en-US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315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19AB7FF-B278-4DE8-A1B3-B8532A738B3B}" type="slidenum">
              <a:rPr lang="en-US" smtClean="0"/>
              <a:pPr eaLnBrk="1" hangingPunct="1"/>
              <a:t>28</a:t>
            </a:fld>
            <a:endParaRPr lang="en-US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9570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59F276-931B-4233-9E63-13552559E64E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61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2DB8328-6EFB-4318-812D-FE2067A24BFC}" type="slidenum">
              <a:rPr lang="en-US" smtClean="0"/>
              <a:pPr eaLnBrk="1" hangingPunct="1"/>
              <a:t>32</a:t>
            </a:fld>
            <a:endParaRPr lang="en-US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1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A43DC97-A0B8-41EC-9725-1DD5F63FA833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5147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B40DE7C-B408-4F75-8D69-49E82440C8BB}" type="slidenum">
              <a:rPr lang="en-US" smtClean="0">
                <a:solidFill>
                  <a:prstClr val="black"/>
                </a:solidFill>
              </a:rPr>
              <a:pPr eaLnBrk="1" hangingPunct="1"/>
              <a:t>34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985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D87DE1-9DC1-410A-AEBB-F83B810EA6BD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747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2569C9D-E649-4EC1-A724-E0376BC77CDC}" type="slidenum">
              <a:rPr lang="en-US" smtClean="0">
                <a:solidFill>
                  <a:prstClr val="black"/>
                </a:solidFill>
              </a:rPr>
              <a:pPr eaLnBrk="1" hangingPunct="1"/>
              <a:t>35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3353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5313284-0498-446A-BA9A-76E4C2753E9F}" type="slidenum">
              <a:rPr lang="en-US" smtClean="0">
                <a:solidFill>
                  <a:prstClr val="black"/>
                </a:solidFill>
              </a:rPr>
              <a:pPr eaLnBrk="1" hangingPunct="1"/>
              <a:t>36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3062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FD04FC8-3580-4043-992D-74057BFD0CE3}" type="slidenum">
              <a:rPr lang="en-US" smtClean="0">
                <a:solidFill>
                  <a:prstClr val="black"/>
                </a:solidFill>
              </a:rPr>
              <a:pPr eaLnBrk="1" hangingPunct="1"/>
              <a:t>37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2408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C1D1464-8DA4-4EFE-88BA-27ACD818A3AB}" type="slidenum">
              <a:rPr lang="en-US" smtClean="0">
                <a:solidFill>
                  <a:prstClr val="black"/>
                </a:solidFill>
              </a:rPr>
              <a:pPr eaLnBrk="1" hangingPunct="1"/>
              <a:t>39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656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C3F5F4-DE80-44DA-B81B-D2CEF19E0BAD}" type="slidenum">
              <a:rPr lang="en-US" smtClean="0">
                <a:solidFill>
                  <a:prstClr val="black"/>
                </a:solidFill>
              </a:rPr>
              <a:pPr eaLnBrk="1" hangingPunct="1"/>
              <a:t>41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3078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425BFD1-93A6-4AD6-8895-6807F253A2E3}" type="slidenum">
              <a:rPr lang="en-US" smtClean="0">
                <a:solidFill>
                  <a:prstClr val="black"/>
                </a:solidFill>
              </a:rPr>
              <a:pPr eaLnBrk="1" hangingPunct="1"/>
              <a:t>42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9058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3BAA85D-6B5F-43A8-B5A7-6B9BAD150A3C}" type="slidenum">
              <a:rPr lang="en-US" smtClean="0">
                <a:solidFill>
                  <a:prstClr val="black"/>
                </a:solidFill>
              </a:rPr>
              <a:pPr eaLnBrk="1" hangingPunct="1"/>
              <a:t>43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523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A94861-8E99-40E3-962D-A07D93A4E58B}" type="slidenum">
              <a:rPr lang="en-US" smtClean="0">
                <a:solidFill>
                  <a:prstClr val="black"/>
                </a:solidFill>
              </a:rPr>
              <a:pPr eaLnBrk="1" hangingPunct="1"/>
              <a:t>44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5489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2DFEDD-4D94-4E75-91F9-357A923C4264}" type="slidenum">
              <a:rPr lang="en-US" smtClean="0">
                <a:solidFill>
                  <a:prstClr val="black"/>
                </a:solidFill>
              </a:rPr>
              <a:pPr eaLnBrk="1" hangingPunct="1"/>
              <a:t>45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7244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C28087-BC4F-4E8D-B9B2-4E106F004FF4}" type="slidenum">
              <a:rPr lang="en-US" smtClean="0">
                <a:solidFill>
                  <a:prstClr val="black"/>
                </a:solidFill>
              </a:rPr>
              <a:pPr eaLnBrk="1" hangingPunct="1"/>
              <a:t>46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094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C442216-E042-4CE7-932F-C5D5FBF640F5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0414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9A03B-A0AA-4F6B-9A32-F88D31065CF1}" type="slidenum">
              <a:rPr lang="en-US" smtClean="0">
                <a:solidFill>
                  <a:prstClr val="black"/>
                </a:solidFill>
              </a:rPr>
              <a:pPr eaLnBrk="1" hangingPunct="1"/>
              <a:t>48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6315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9A03B-A0AA-4F6B-9A32-F88D31065CF1}" type="slidenum">
              <a:rPr lang="en-US" smtClean="0">
                <a:solidFill>
                  <a:prstClr val="black"/>
                </a:solidFill>
              </a:rPr>
              <a:pPr eaLnBrk="1" hangingPunct="1"/>
              <a:t>49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305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3D30168-FD73-45F3-88A0-B22B728FF91E}" type="slidenum">
              <a:rPr lang="en-US" smtClean="0">
                <a:solidFill>
                  <a:prstClr val="black"/>
                </a:solidFill>
              </a:rPr>
              <a:pPr eaLnBrk="1" hangingPunct="1"/>
              <a:t>52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07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FD9A439-5F3F-4EE7-A72A-F1B5FF9BCA97}" type="slidenum">
              <a:rPr lang="en-US" smtClean="0">
                <a:solidFill>
                  <a:prstClr val="black"/>
                </a:solidFill>
              </a:rPr>
              <a:pPr eaLnBrk="1" hangingPunct="1"/>
              <a:t>53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9228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A8770B-890E-4B8C-8BF7-F6FF7C972F8F}" type="slidenum">
              <a:rPr lang="en-US" smtClean="0">
                <a:solidFill>
                  <a:prstClr val="black"/>
                </a:solidFill>
              </a:rPr>
              <a:pPr eaLnBrk="1" hangingPunct="1"/>
              <a:t>54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1288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D8BBE3F-FC5F-4A6A-A8D1-249D21428763}" type="slidenum">
              <a:rPr lang="en-US" smtClean="0">
                <a:solidFill>
                  <a:prstClr val="black"/>
                </a:solidFill>
              </a:rPr>
              <a:pPr eaLnBrk="1" hangingPunct="1"/>
              <a:t>57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7560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8B8B37-DD3E-4C07-8D55-89A4BF567F91}" type="slidenum">
              <a:rPr lang="en-US" smtClean="0">
                <a:solidFill>
                  <a:prstClr val="black"/>
                </a:solidFill>
              </a:rPr>
              <a:pPr eaLnBrk="1" hangingPunct="1"/>
              <a:t>58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1805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2F4449-B45E-4538-81C7-A6DE89DBB9F2}" type="slidenum">
              <a:rPr lang="en-US" smtClean="0">
                <a:solidFill>
                  <a:prstClr val="black"/>
                </a:solidFill>
              </a:rPr>
              <a:pPr eaLnBrk="1" hangingPunct="1"/>
              <a:t>59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6798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B91754F-1E7B-4AD2-BAF3-A1CFB6FB1D91}" type="slidenum">
              <a:rPr lang="en-US" smtClean="0">
                <a:solidFill>
                  <a:prstClr val="black"/>
                </a:solidFill>
              </a:rPr>
              <a:pPr eaLnBrk="1" hangingPunct="1"/>
              <a:t>61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9801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C65D507-B128-44CA-B7EF-D3A94F669D2F}" type="slidenum">
              <a:rPr lang="en-US" smtClean="0">
                <a:solidFill>
                  <a:prstClr val="black"/>
                </a:solidFill>
              </a:rPr>
              <a:pPr eaLnBrk="1" hangingPunct="1"/>
              <a:t>62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449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D0C2E57-A443-4428-9EC7-2AC8D67DBD51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914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A872EC4-E24F-41D6-AD69-3AE2DBE940D4}" type="slidenum">
              <a:rPr lang="en-US" smtClean="0">
                <a:solidFill>
                  <a:prstClr val="black"/>
                </a:solidFill>
              </a:rPr>
              <a:pPr eaLnBrk="1" hangingPunct="1"/>
              <a:t>63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3928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677658-60F5-4B98-8747-6232A1506857}" type="slidenum">
              <a:rPr lang="en-US" smtClean="0">
                <a:solidFill>
                  <a:prstClr val="black"/>
                </a:solidFill>
              </a:rPr>
              <a:pPr eaLnBrk="1" hangingPunct="1"/>
              <a:t>64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5089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70591D-28B8-45AD-BC05-CD30C4054103}" type="slidenum">
              <a:rPr lang="en-US" smtClean="0">
                <a:solidFill>
                  <a:prstClr val="black"/>
                </a:solidFill>
              </a:rPr>
              <a:pPr eaLnBrk="1" hangingPunct="1"/>
              <a:t>65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6081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AB4A562-5954-425E-B946-7C1C281028E8}" type="slidenum">
              <a:rPr lang="en-US" smtClean="0">
                <a:solidFill>
                  <a:prstClr val="black"/>
                </a:solidFill>
              </a:rPr>
              <a:pPr eaLnBrk="1" hangingPunct="1"/>
              <a:t>66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52249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9B0037F-7880-4899-852F-3F7C3CAB5E33}" type="slidenum">
              <a:rPr lang="en-US" smtClean="0">
                <a:solidFill>
                  <a:prstClr val="black"/>
                </a:solidFill>
              </a:rPr>
              <a:pPr eaLnBrk="1" hangingPunct="1"/>
              <a:t>67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8796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5D0B4B-D8E3-43EF-8948-C7D14D6151B1}" type="slidenum">
              <a:rPr lang="en-US" smtClean="0">
                <a:solidFill>
                  <a:prstClr val="black"/>
                </a:solidFill>
              </a:rPr>
              <a:pPr eaLnBrk="1" hangingPunct="1"/>
              <a:t>68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37173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2CC1A28-0A6D-46A7-94B6-5C6F52B6E0F4}" type="slidenum">
              <a:rPr lang="en-US" smtClean="0">
                <a:solidFill>
                  <a:prstClr val="black"/>
                </a:solidFill>
              </a:rPr>
              <a:pPr eaLnBrk="1" hangingPunct="1"/>
              <a:t>69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32733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5C47BF0-C3E2-4156-AD9B-37B6E0BFF918}" type="slidenum">
              <a:rPr lang="en-US" smtClean="0">
                <a:solidFill>
                  <a:prstClr val="black"/>
                </a:solidFill>
              </a:rPr>
              <a:pPr eaLnBrk="1" hangingPunct="1"/>
              <a:t>70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5697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2B8F908-2811-48F4-A5C0-BF12BBB0A807}" type="slidenum">
              <a:rPr lang="en-US" smtClean="0">
                <a:solidFill>
                  <a:prstClr val="black"/>
                </a:solidFill>
              </a:rPr>
              <a:pPr eaLnBrk="1" hangingPunct="1"/>
              <a:t>71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82787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B5AD0CE-F412-4285-BCFB-BFA21EB85B90}" type="slidenum">
              <a:rPr lang="en-US" smtClean="0">
                <a:solidFill>
                  <a:prstClr val="black"/>
                </a:solidFill>
              </a:rPr>
              <a:pPr eaLnBrk="1" hangingPunct="1"/>
              <a:t>72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341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6A95912-0E62-4889-A43E-3502B07C4789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4814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D2DB0D7-1D67-4440-87F3-4E2074B1F0AF}" type="slidenum">
              <a:rPr lang="en-US" smtClean="0">
                <a:solidFill>
                  <a:prstClr val="black"/>
                </a:solidFill>
              </a:rPr>
              <a:pPr eaLnBrk="1" hangingPunct="1"/>
              <a:t>73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93979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4D11FDC-83C8-4D56-B68A-25329A3D6F98}" type="slidenum">
              <a:rPr lang="en-US" smtClean="0">
                <a:solidFill>
                  <a:prstClr val="black"/>
                </a:solidFill>
              </a:rPr>
              <a:pPr eaLnBrk="1" hangingPunct="1"/>
              <a:t>74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826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8C8A364-CDE4-4A4D-A8CA-541DD284A922}" type="slidenum">
              <a:rPr lang="en-US" smtClean="0">
                <a:solidFill>
                  <a:prstClr val="black"/>
                </a:solidFill>
              </a:rPr>
              <a:pPr eaLnBrk="1" hangingPunct="1"/>
              <a:t>75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6752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AAC2F2-7535-4515-9B84-4A8B810C46B6}" type="slidenum">
              <a:rPr lang="en-US" smtClean="0">
                <a:solidFill>
                  <a:prstClr val="black"/>
                </a:solidFill>
              </a:rPr>
              <a:pPr eaLnBrk="1" hangingPunct="1"/>
              <a:t>76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29971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AAC2F2-7535-4515-9B84-4A8B810C46B6}" type="slidenum">
              <a:rPr lang="en-US" smtClean="0">
                <a:solidFill>
                  <a:prstClr val="black"/>
                </a:solidFill>
              </a:rPr>
              <a:pPr eaLnBrk="1" hangingPunct="1"/>
              <a:t>77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8178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08FB0D3-76C9-42BA-8247-9A5B76B77EEA}" type="slidenum">
              <a:rPr lang="en-US" smtClean="0">
                <a:solidFill>
                  <a:prstClr val="black"/>
                </a:solidFill>
              </a:rPr>
              <a:pPr eaLnBrk="1" hangingPunct="1"/>
              <a:t>82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5855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ADE2FDC-0E5F-4B07-BD67-7649FBB13270}" type="slidenum">
              <a:rPr lang="en-US" smtClean="0">
                <a:solidFill>
                  <a:prstClr val="black"/>
                </a:solidFill>
              </a:rPr>
              <a:pPr eaLnBrk="1" hangingPunct="1"/>
              <a:t>83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097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4B4301A-5E77-4FEF-BA56-D8AA1D21D73E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968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04E143-7BFC-4E77-9CC3-B080CA6B79C4}" type="slidenum">
              <a:rPr lang="en-US" smtClean="0"/>
              <a:pPr eaLnBrk="1" hangingPunct="1"/>
              <a:t>8</a:t>
            </a:fld>
            <a:endParaRPr lang="en-US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93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86E5BF-249A-4DB9-AF2F-121746B4F1E2}" type="slidenum">
              <a:rPr lang="en-US" smtClean="0"/>
              <a:pPr eaLnBrk="1" hangingPunct="1"/>
              <a:t>9</a:t>
            </a:fld>
            <a:endParaRPr lang="en-US" dirty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856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55FEF-88A6-487A-A48B-FAF8C34100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7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A3CA2-9136-4205-9155-2E0581C403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2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585B2-F219-467F-ACF2-87961ED472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F22AA-3EA3-4246-8FF3-B8EC0FA68C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39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23DC9-3EB2-45F7-88DD-3DD3E60FC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A6F51-EDEE-4077-A58A-72D7122765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89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6F19C-A693-4D80-A6B4-1AB7C90911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320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EE379-5CF8-4619-8F80-994E9B6193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8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86D77-C8AC-42B8-9A9B-3CE0D5C7DE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8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4E616-D02C-4986-914E-8E22B559C6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74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45DD8-9E6A-4C75-9CC5-9F8C67D331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C97C-7612-4B31-A8C0-DEE9A9C517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01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25B89-314A-4979-8924-D1C2C9A06DA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35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67A7F-8302-4671-9A3B-0EF5817213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2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AD71B-0465-4CC1-9DC3-89DEC560DF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90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A2B50-C209-4A4D-B10C-38437E34B8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87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C44E1-7855-465F-B793-FB35393F77B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41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C300B-3A5F-4A5E-930E-E8AAB45D9B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638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D7E6A-62B1-49D7-B2A2-FC3E9F6B31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54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BE35D-FB54-437B-BD2A-F9B1D9BE7C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02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9CEDE-4955-49AF-AA87-03B0C5EF16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2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E0C8D-B23B-419B-8E3A-8682521D4E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1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12601-1C05-48A6-B720-D877CB05A0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4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E4DF1-7EF5-4C64-A7F9-70F61B51A8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F2964-C3AE-4220-B37E-1CF120D0DA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68546-887A-4940-B1CC-C518971BD4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C4A7F-94BA-4CA3-A47F-154D658BD8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1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dirty="0"/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96988-D47C-49B0-BB7E-3A73CF498F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4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 dirty="0"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73D93E4B-812B-4F07-A1A4-85DB28223E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3000" y="1"/>
            <a:ext cx="381000" cy="686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200" y="0"/>
            <a:ext cx="381000" cy="683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5638800" y="6248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 dirty="0"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CE47CA70-A6A8-4544-87F3-2E07B1A3A9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"/>
            <a:ext cx="3810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5715000" y="6248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9159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harp-station.com/Tutorials/Lesson04.aspx" TargetMode="External"/><Relationship Id="rId2" Type="http://schemas.openxmlformats.org/officeDocument/2006/relationships/hyperlink" Target="http://csharp.net-tutorials.com/basics/loop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dotnetperls.com/loop" TargetMode="External"/><Relationship Id="rId4" Type="http://schemas.openxmlformats.org/officeDocument/2006/relationships/hyperlink" Target="http://www.homeandlearn.co.uk/csharp/csharp_s3p5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sharp.net-informations.com/statements/csharp-for-loop.htm" TargetMode="External"/><Relationship Id="rId2" Type="http://schemas.openxmlformats.org/officeDocument/2006/relationships/hyperlink" Target="http://www.youtube.com/watch?v=5xlc9qzOQmk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pvtuts.com/csharp/csharp-loops" TargetMode="External"/><Relationship Id="rId4" Type="http://schemas.openxmlformats.org/officeDocument/2006/relationships/hyperlink" Target="http://msdn.microsoft.com/en-us/library/ch45axte.aspx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E22C4E-5FB4-4648-A4D8-066F4E2E40C2}" type="slidenum">
              <a:rPr lang="en-US" sz="1400" smtClean="0"/>
              <a:pPr eaLnBrk="1" hangingPunct="1"/>
              <a:t>1</a:t>
            </a:fld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78" y="-42227"/>
            <a:ext cx="9242378" cy="7224263"/>
          </a:xfrm>
          <a:prstGeom prst="rect">
            <a:avLst/>
          </a:prstGeom>
        </p:spPr>
      </p:pic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0" y="59436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b="1" dirty="0"/>
              <a:t>C# Programming:</a:t>
            </a:r>
            <a:r>
              <a:rPr lang="en-US" sz="2000" b="1" dirty="0"/>
              <a:t> From Problem Analysis to Program Design </a:t>
            </a:r>
          </a:p>
          <a:p>
            <a:pPr algn="ctr"/>
            <a:r>
              <a:rPr lang="en-US" sz="2000" b="1" dirty="0" smtClean="0"/>
              <a:t>5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Edition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495800" y="3124200"/>
            <a:ext cx="411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algn="l" eaLnBrk="1" hangingPunct="1"/>
            <a:r>
              <a:rPr lang="en-US" sz="3600" b="1" dirty="0"/>
              <a:t>Repeating Instructions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3200400"/>
            <a:ext cx="2057400" cy="1143000"/>
          </a:xfrm>
        </p:spPr>
        <p:txBody>
          <a:bodyPr/>
          <a:lstStyle/>
          <a:p>
            <a:pPr eaLnBrk="1" hangingPunct="1"/>
            <a:r>
              <a:rPr lang="en-US" sz="20800" b="1" dirty="0" smtClean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612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080DC60-32E4-4B2D-ACAB-1F86076D5491}" type="slidenum">
              <a:rPr lang="en-US" smtClean="0"/>
              <a:pPr eaLnBrk="1" hangingPunct="1"/>
              <a:t>10</a:t>
            </a:fld>
            <a:endParaRPr lang="en-US" dirty="0" smtClean="0"/>
          </a:p>
        </p:txBody>
      </p:sp>
      <p:sp>
        <p:nvSpPr>
          <p:cNvPr id="2560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Counter-Controlled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5605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dirty="0" smtClean="0"/>
              <a:t>Careful though must focus on how the loop will end with normal termination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Common problem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z="2600" dirty="0" smtClean="0"/>
              <a:t>Off-by-one error </a:t>
            </a:r>
          </a:p>
          <a:p>
            <a:pPr lvl="2" eaLnBrk="1" hangingPunct="1">
              <a:spcBef>
                <a:spcPct val="80000"/>
              </a:spcBef>
            </a:pPr>
            <a:r>
              <a:rPr lang="en-US" dirty="0" smtClean="0"/>
              <a:t>Loop body not executed for the last value OR</a:t>
            </a:r>
          </a:p>
          <a:p>
            <a:pPr lvl="2" eaLnBrk="1" hangingPunct="1">
              <a:spcBef>
                <a:spcPct val="80000"/>
              </a:spcBef>
            </a:pPr>
            <a:r>
              <a:rPr lang="en-US" dirty="0" smtClean="0"/>
              <a:t>Loop body executed one too many times</a:t>
            </a:r>
          </a:p>
          <a:p>
            <a:pPr lvl="1" eaLnBrk="1" hangingPunct="1">
              <a:spcBef>
                <a:spcPct val="80000"/>
              </a:spcBef>
              <a:buFontTx/>
              <a:buNone/>
            </a:pPr>
            <a:endParaRPr lang="en-US" sz="2200" dirty="0" smtClean="0"/>
          </a:p>
          <a:p>
            <a:pPr lvl="1"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Counter-Controlled Loop (</a:t>
            </a:r>
            <a:r>
              <a:rPr lang="en-US" sz="2800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modify previous example and let user input first and/or last values to be summed</a:t>
            </a:r>
          </a:p>
          <a:p>
            <a:pPr marL="0" indent="0">
              <a:buNone/>
            </a:pPr>
            <a:r>
              <a:rPr lang="en-US" sz="1800" dirty="0" smtClean="0"/>
              <a:t>	Write</a:t>
            </a:r>
            <a:r>
              <a:rPr lang="en-US" sz="1800" dirty="0"/>
              <a:t>("Enter the beginning value: ");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inValue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ReadLine</a:t>
            </a:r>
            <a:r>
              <a:rPr lang="en-US" sz="1800" dirty="0"/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	if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2"/>
                </a:solidFill>
              </a:rPr>
              <a:t>int</a:t>
            </a:r>
            <a:r>
              <a:rPr lang="en-US" sz="1800" dirty="0"/>
              <a:t>.TryParse(inValue, </a:t>
            </a:r>
            <a:r>
              <a:rPr lang="en-US" sz="1800" dirty="0">
                <a:solidFill>
                  <a:schemeClr val="accent2"/>
                </a:solidFill>
              </a:rPr>
              <a:t>out</a:t>
            </a:r>
            <a:r>
              <a:rPr lang="en-US" sz="1800" dirty="0"/>
              <a:t> startValue) == </a:t>
            </a:r>
            <a:r>
              <a:rPr lang="en-US" sz="1800" dirty="0" smtClean="0">
                <a:solidFill>
                  <a:schemeClr val="accent2"/>
                </a:solidFill>
              </a:rPr>
              <a:t>false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	      </a:t>
            </a:r>
            <a:r>
              <a:rPr lang="en-US" sz="1800" dirty="0" err="1" smtClean="0"/>
              <a:t>WriteLine</a:t>
            </a:r>
            <a:r>
              <a:rPr lang="en-US" sz="1800" dirty="0"/>
              <a:t>("Invalid input - 0 recorded for start value</a:t>
            </a:r>
            <a:r>
              <a:rPr lang="en-US" sz="1800" dirty="0" smtClean="0"/>
              <a:t>");</a:t>
            </a:r>
          </a:p>
          <a:p>
            <a:pPr marL="0" indent="0">
              <a:buNone/>
            </a:pPr>
            <a:r>
              <a:rPr lang="en-US" sz="1800" dirty="0" smtClean="0"/>
              <a:t>	Write</a:t>
            </a:r>
            <a:r>
              <a:rPr lang="en-US" sz="1800" dirty="0"/>
              <a:t>("Enter the last value: ");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inValue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ReadLine</a:t>
            </a:r>
            <a:r>
              <a:rPr lang="en-US" sz="1800" dirty="0"/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	if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2"/>
                </a:solidFill>
              </a:rPr>
              <a:t>int</a:t>
            </a:r>
            <a:r>
              <a:rPr lang="en-US" sz="1800" dirty="0"/>
              <a:t>.TryParse(inValue, </a:t>
            </a:r>
            <a:r>
              <a:rPr lang="en-US" sz="1800" dirty="0">
                <a:solidFill>
                  <a:schemeClr val="accent2"/>
                </a:solidFill>
              </a:rPr>
              <a:t>out</a:t>
            </a:r>
            <a:r>
              <a:rPr lang="en-US" sz="1800" dirty="0"/>
              <a:t> endValue) == </a:t>
            </a:r>
            <a:r>
              <a:rPr lang="en-US" sz="1800" dirty="0">
                <a:solidFill>
                  <a:schemeClr val="accent2"/>
                </a:solidFill>
              </a:rPr>
              <a:t>false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 smtClean="0"/>
              <a:t>    	     </a:t>
            </a:r>
            <a:r>
              <a:rPr lang="en-US" sz="1800" dirty="0" err="1" smtClean="0"/>
              <a:t>WriteLine</a:t>
            </a:r>
            <a:r>
              <a:rPr lang="en-US" sz="1800" dirty="0"/>
              <a:t>("Invalid input - 0 recorded for end value</a:t>
            </a:r>
            <a:r>
              <a:rPr lang="en-US" sz="1800" dirty="0" smtClean="0"/>
              <a:t>");</a:t>
            </a:r>
          </a:p>
          <a:p>
            <a:pPr marL="0" indent="0">
              <a:buNone/>
            </a:pPr>
            <a:r>
              <a:rPr lang="en-US" sz="1800" dirty="0" smtClean="0"/>
              <a:t>     </a:t>
            </a:r>
            <a:endParaRPr lang="en-US" sz="20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     while</a:t>
            </a:r>
            <a:r>
              <a:rPr lang="en-US" sz="1800" dirty="0" smtClean="0"/>
              <a:t> </a:t>
            </a:r>
            <a:r>
              <a:rPr lang="en-US" sz="1800" dirty="0"/>
              <a:t>(startValue &lt; endValue + 1)</a:t>
            </a:r>
          </a:p>
          <a:p>
            <a:pPr marL="800100" lvl="2" indent="0">
              <a:buNone/>
            </a:pPr>
            <a:endParaRPr lang="en-US" sz="1800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BDC97C-7612-4B31-A8C0-DEE9A9C5175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838200" y="5791200"/>
            <a:ext cx="3657600" cy="517478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Callout 6"/>
          <p:cNvSpPr/>
          <p:nvPr/>
        </p:nvSpPr>
        <p:spPr bwMode="auto">
          <a:xfrm>
            <a:off x="4953000" y="5486400"/>
            <a:ext cx="3200400" cy="895066"/>
          </a:xfrm>
          <a:prstGeom prst="wedgeEllipseCallout">
            <a:avLst>
              <a:gd name="adj1" fmla="val -62031"/>
              <a:gd name="adj2" fmla="val 11158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Last number </a:t>
            </a:r>
            <a:r>
              <a:rPr lang="en-US" dirty="0"/>
              <a:t>should be added to </a:t>
            </a:r>
            <a:r>
              <a:rPr lang="en-US" dirty="0" smtClean="0"/>
              <a:t>the total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5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Counter-Controlled Loop (</a:t>
            </a:r>
            <a:r>
              <a:rPr lang="en-US" sz="2800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while</a:t>
            </a:r>
            <a:r>
              <a:rPr lang="en-US" dirty="0"/>
              <a:t> (startValue &lt; endValue + 1)</a:t>
            </a:r>
          </a:p>
          <a:p>
            <a:pPr lvl="1"/>
            <a:r>
              <a:rPr lang="en-US" dirty="0" smtClean="0"/>
              <a:t>What happens when user enters value for startValue that is larger than endValue?</a:t>
            </a:r>
          </a:p>
          <a:p>
            <a:pPr lvl="1"/>
            <a:r>
              <a:rPr lang="en-US" dirty="0"/>
              <a:t>What happens when user enters value for startValue that is </a:t>
            </a:r>
            <a:r>
              <a:rPr lang="en-US" dirty="0" smtClean="0"/>
              <a:t>equal to endValue?</a:t>
            </a:r>
          </a:p>
          <a:p>
            <a:pPr lvl="1"/>
            <a:r>
              <a:rPr lang="en-US" dirty="0"/>
              <a:t>What happens when user enters value </a:t>
            </a:r>
            <a:r>
              <a:rPr lang="en-US" dirty="0" smtClean="0"/>
              <a:t>an alphabetic character for </a:t>
            </a:r>
            <a:r>
              <a:rPr lang="en-US" dirty="0"/>
              <a:t>startValue </a:t>
            </a:r>
            <a:r>
              <a:rPr lang="en-US" dirty="0" smtClean="0"/>
              <a:t>or </a:t>
            </a:r>
            <a:r>
              <a:rPr lang="en-US" dirty="0"/>
              <a:t>endValue?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BDC97C-7612-4B31-A8C0-DEE9A9C5175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Counter-Controlled Loop (</a:t>
            </a:r>
            <a:r>
              <a:rPr lang="en-US" sz="2800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BDC97C-7612-4B31-A8C0-DEE9A9C5175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" y="1981200"/>
            <a:ext cx="817436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D930C6C-5B96-4904-8A33-0DEC850C8B10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 Sentinel-Controlled Loop</a:t>
            </a:r>
          </a:p>
        </p:txBody>
      </p:sp>
      <p:sp>
        <p:nvSpPr>
          <p:cNvPr id="2662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Exact number of times loop body should execute is not known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Often used for inputting data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Prime read on outside of loop 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Also referred to as indefinite loops  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Select a sentinel value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Extreme value or dummy value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Sentinel value used as operand in conditional expression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Tells user what value to type to end loop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BFE92A3-C1DF-4A0A-94FD-D25FFD6FA7CE}" type="slidenum">
              <a:rPr lang="en-US" smtClean="0"/>
              <a:pPr eaLnBrk="1" hangingPunct="1"/>
              <a:t>15</a:t>
            </a:fld>
            <a:endParaRPr lang="en-US" dirty="0" smtClean="0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Sentinel-Controlled Loop Example</a:t>
            </a:r>
          </a:p>
        </p:txBody>
      </p:sp>
      <p:sp>
        <p:nvSpPr>
          <p:cNvPr id="27653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153400" cy="47244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339966"/>
                </a:solidFill>
              </a:rPr>
              <a:t>/* InputValuesLoop.cs       Author: Doyle                  */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 static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void</a:t>
            </a:r>
            <a:r>
              <a:rPr lang="en-US" sz="2200" dirty="0" smtClean="0"/>
              <a:t> Main( 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{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</a:t>
            </a:r>
            <a:r>
              <a:rPr lang="en-US" sz="2200" dirty="0" smtClean="0">
                <a:solidFill>
                  <a:srgbClr val="0000FF"/>
                </a:solidFill>
              </a:rPr>
              <a:t>string</a:t>
            </a:r>
            <a:r>
              <a:rPr lang="en-US" sz="2200" dirty="0" smtClean="0"/>
              <a:t> inValue = "";  </a:t>
            </a:r>
            <a:r>
              <a:rPr lang="en-US" sz="2200" dirty="0" smtClean="0">
                <a:solidFill>
                  <a:srgbClr val="339966"/>
                </a:solidFill>
              </a:rPr>
              <a:t>//Initialized to empty body</a:t>
            </a: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Write("This program will let you enter value after value.");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</a:t>
            </a:r>
            <a:r>
              <a:rPr lang="en-US" sz="2200" dirty="0" err="1" smtClean="0"/>
              <a:t>WriteLine</a:t>
            </a:r>
            <a:r>
              <a:rPr lang="en-US" sz="2200" dirty="0" smtClean="0"/>
              <a:t>("To Stop, enter = -99");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     while</a:t>
            </a:r>
            <a:r>
              <a:rPr lang="en-US" sz="2200" dirty="0" smtClean="0"/>
              <a:t> (inValue!= "-99")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</a:t>
            </a:r>
            <a:r>
              <a:rPr lang="en-US" sz="2200" dirty="0" err="1" smtClean="0"/>
              <a:t>WriteLine</a:t>
            </a:r>
            <a:r>
              <a:rPr lang="en-US" sz="2200" dirty="0" smtClean="0"/>
              <a:t>("Enter value (-99 to exit)");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inValue = </a:t>
            </a:r>
            <a:r>
              <a:rPr lang="en-US" sz="2200" dirty="0" err="1" smtClean="0"/>
              <a:t>ReadLine</a:t>
            </a:r>
            <a:r>
              <a:rPr lang="en-US" sz="2200" dirty="0" smtClean="0"/>
              <a:t>();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}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/>
              <a:t>	</a:t>
            </a:r>
            <a:r>
              <a:rPr lang="en-US" sz="2200" dirty="0" err="1" smtClean="0"/>
              <a:t>ReadKey</a:t>
            </a:r>
            <a:r>
              <a:rPr lang="en-US" sz="2200" dirty="0" smtClean="0"/>
              <a:t>( );    }</a:t>
            </a:r>
          </a:p>
        </p:txBody>
      </p:sp>
      <p:sp>
        <p:nvSpPr>
          <p:cNvPr id="6" name="Oval Callout 5"/>
          <p:cNvSpPr/>
          <p:nvPr/>
        </p:nvSpPr>
        <p:spPr bwMode="auto">
          <a:xfrm>
            <a:off x="6019800" y="3490415"/>
            <a:ext cx="2667000" cy="3215185"/>
          </a:xfrm>
          <a:prstGeom prst="wedgeEllipseCallout">
            <a:avLst>
              <a:gd name="adj1" fmla="val -59132"/>
              <a:gd name="adj2" fmla="val 1694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As with other examples throughout book, </a:t>
            </a:r>
            <a:r>
              <a:rPr lang="en-US" sz="2200" dirty="0">
                <a:solidFill>
                  <a:srgbClr val="0000FF"/>
                </a:solidFill>
                <a:latin typeface="+mn-lt"/>
              </a:rPr>
              <a:t>using</a:t>
            </a:r>
            <a:r>
              <a:rPr lang="en-US" dirty="0" smtClean="0"/>
              <a:t> </a:t>
            </a:r>
            <a:r>
              <a:rPr lang="en-US" sz="2200" dirty="0">
                <a:solidFill>
                  <a:srgbClr val="0000FF"/>
                </a:solidFill>
                <a:latin typeface="+mn-lt"/>
              </a:rPr>
              <a:t>static</a:t>
            </a:r>
            <a:r>
              <a:rPr lang="en-US" dirty="0" smtClean="0"/>
              <a:t> </a:t>
            </a:r>
            <a:r>
              <a:rPr lang="en-US" dirty="0" err="1" smtClean="0"/>
              <a:t>System.Console</a:t>
            </a:r>
            <a:r>
              <a:rPr lang="en-US" dirty="0" smtClean="0"/>
              <a:t>; added to enable reference without </a:t>
            </a:r>
            <a:r>
              <a:rPr lang="en-US" sz="2200" dirty="0">
                <a:solidFill>
                  <a:srgbClr val="0000FF"/>
                </a:solidFill>
                <a:latin typeface="+mn-lt"/>
              </a:rPr>
              <a:t>class</a:t>
            </a:r>
            <a:r>
              <a:rPr lang="en-US" dirty="0" smtClean="0"/>
              <a:t> name.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4BCA7B7-F124-4CEB-92A5-9BA28908E285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Sentinel-Controlled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8677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3886200"/>
          </a:xfrm>
        </p:spPr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dirty="0" smtClean="0"/>
              <a:t>Useful for loops that process data stored in a file 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z="2600" dirty="0" smtClean="0"/>
              <a:t>Sentinel is placed as last entry in file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z="2600" dirty="0" smtClean="0"/>
              <a:t>Conditional expression must match selected sentinel value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DA2BEF-56BE-4205-A26E-7D3476AE5A91}" type="slidenum">
              <a:rPr lang="en-US" smtClean="0"/>
              <a:pPr eaLnBrk="1" hangingPunct="1"/>
              <a:t>17</a:t>
            </a:fld>
            <a:endParaRPr lang="en-US" dirty="0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Sentinel-Controlled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772400" cy="4114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339966"/>
                </a:solidFill>
              </a:rPr>
              <a:t>/* PrimeRead.cs       Author: Doyle                     */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static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void</a:t>
            </a:r>
            <a:r>
              <a:rPr lang="en-US" sz="2200" dirty="0" smtClean="0"/>
              <a:t> Main( 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{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	</a:t>
            </a:r>
            <a:r>
              <a:rPr lang="en-US" sz="2200" dirty="0" smtClean="0">
                <a:solidFill>
                  <a:srgbClr val="0000FF"/>
                </a:solidFill>
              </a:rPr>
              <a:t>string</a:t>
            </a:r>
            <a:r>
              <a:rPr lang="en-US" sz="2200" dirty="0" smtClean="0"/>
              <a:t> inValue = "";   </a:t>
            </a:r>
            <a:r>
              <a:rPr lang="en-US" sz="2200" dirty="0" smtClean="0">
                <a:solidFill>
                  <a:srgbClr val="339966"/>
                </a:solidFill>
              </a:rPr>
              <a:t>//Initialized to null</a:t>
            </a: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	</a:t>
            </a:r>
            <a:r>
              <a:rPr lang="en-US" sz="2200" dirty="0" err="1" smtClean="0">
                <a:solidFill>
                  <a:srgbClr val="0000FF"/>
                </a:solidFill>
              </a:rPr>
              <a:t>int</a:t>
            </a:r>
            <a:r>
              <a:rPr lang="en-US" sz="2200" dirty="0" smtClean="0"/>
              <a:t> sum = 0,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	</a:t>
            </a:r>
            <a:r>
              <a:rPr lang="en-US" sz="2200" dirty="0" err="1" smtClean="0"/>
              <a:t>intValue</a:t>
            </a:r>
            <a:r>
              <a:rPr lang="en-US" sz="2200" dirty="0" smtClean="0"/>
              <a:t>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/>
              <a:t>	</a:t>
            </a:r>
            <a:r>
              <a:rPr lang="en-US" sz="2200" dirty="0" smtClean="0"/>
              <a:t>Write("This program will let you enter");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	Write(" value after value. To Stop, enter");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	</a:t>
            </a:r>
            <a:r>
              <a:rPr lang="en-US" sz="2200" dirty="0" err="1" smtClean="0"/>
              <a:t>WriteLine</a:t>
            </a:r>
            <a:r>
              <a:rPr lang="en-US" sz="2200" dirty="0" smtClean="0"/>
              <a:t>(" -99");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	</a:t>
            </a:r>
            <a:r>
              <a:rPr lang="en-US" sz="2200" dirty="0" err="1" smtClean="0"/>
              <a:t>WriteLine</a:t>
            </a:r>
            <a:r>
              <a:rPr lang="en-US" sz="2200" dirty="0" smtClean="0"/>
              <a:t>("Enter value (-99 to exit)");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	</a:t>
            </a:r>
            <a:r>
              <a:rPr lang="en-US" sz="2200" dirty="0" err="1" smtClean="0"/>
              <a:t>inValue</a:t>
            </a:r>
            <a:r>
              <a:rPr lang="en-US" sz="2200" dirty="0" smtClean="0"/>
              <a:t> = </a:t>
            </a:r>
            <a:r>
              <a:rPr lang="en-US" sz="2200" dirty="0" err="1" smtClean="0"/>
              <a:t>ReadLine</a:t>
            </a:r>
            <a:r>
              <a:rPr lang="en-US" sz="2200" dirty="0" smtClean="0"/>
              <a:t>();    </a:t>
            </a:r>
            <a:r>
              <a:rPr lang="en-US" sz="2200" dirty="0" smtClean="0">
                <a:solidFill>
                  <a:srgbClr val="339966"/>
                </a:solidFill>
              </a:rPr>
              <a:t>// Priming read</a:t>
            </a:r>
            <a:endParaRPr lang="en-US" sz="22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A565E01-E742-4960-86BF-4E6A01CD6267}" type="slidenum">
              <a:rPr lang="en-US" smtClean="0"/>
              <a:pPr eaLnBrk="1" hangingPunct="1"/>
              <a:t>18</a:t>
            </a:fld>
            <a:endParaRPr lang="en-US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Sentinel-Controlled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	while</a:t>
            </a:r>
            <a:r>
              <a:rPr lang="en-US" sz="2000" dirty="0" smtClean="0"/>
              <a:t> (inValue!= "-99")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	{</a:t>
            </a:r>
          </a:p>
          <a:p>
            <a:pPr marL="0" indent="0">
              <a:buNone/>
            </a:pPr>
            <a:r>
              <a:rPr lang="en-US" sz="2000" dirty="0" smtClean="0"/>
              <a:t>     	</a:t>
            </a:r>
            <a:r>
              <a:rPr lang="en-US" sz="2000" dirty="0" smtClean="0">
                <a:solidFill>
                  <a:schemeClr val="accent2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int</a:t>
            </a:r>
            <a:r>
              <a:rPr lang="en-US" sz="2000" dirty="0"/>
              <a:t>.TryParse(inValue, </a:t>
            </a:r>
            <a:r>
              <a:rPr lang="en-US" sz="2000" dirty="0">
                <a:solidFill>
                  <a:schemeClr val="accent2"/>
                </a:solidFill>
              </a:rPr>
              <a:t>out</a:t>
            </a:r>
            <a:r>
              <a:rPr lang="en-US" sz="2000" dirty="0"/>
              <a:t> intValue) == </a:t>
            </a:r>
            <a:r>
              <a:rPr lang="en-US" sz="2000" dirty="0">
                <a:solidFill>
                  <a:schemeClr val="accent2"/>
                </a:solidFill>
              </a:rPr>
              <a:t>false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     </a:t>
            </a:r>
            <a:r>
              <a:rPr lang="en-US" sz="2000" dirty="0" err="1" smtClean="0"/>
              <a:t>WriteLine</a:t>
            </a:r>
            <a:r>
              <a:rPr lang="en-US" sz="2000" dirty="0"/>
              <a:t>("Invalid input - 0 stored in intValue");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	sum += intValue;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	     	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("Enter value (-99 to exit)");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	</a:t>
            </a:r>
            <a:r>
              <a:rPr lang="en-US" sz="2000" dirty="0" err="1" smtClean="0"/>
              <a:t>inValue</a:t>
            </a:r>
            <a:r>
              <a:rPr lang="en-US" sz="2000" dirty="0" smtClean="0"/>
              <a:t> = </a:t>
            </a:r>
            <a:r>
              <a:rPr lang="en-US" sz="2000" dirty="0" err="1" smtClean="0"/>
              <a:t>ReadLine</a:t>
            </a:r>
            <a:r>
              <a:rPr lang="en-US" sz="2000" dirty="0" smtClean="0"/>
              <a:t>();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	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("Total values entered {0}", sum);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ReadKey</a:t>
            </a:r>
            <a:r>
              <a:rPr lang="en-US" sz="2000" dirty="0" smtClean="0"/>
              <a:t>( 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endParaRPr lang="en-US" sz="2200" dirty="0" smtClean="0"/>
          </a:p>
          <a:p>
            <a:pPr eaLnBrk="1" hangingPunct="1">
              <a:lnSpc>
                <a:spcPct val="90000"/>
              </a:lnSpc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FF1471-68B3-4257-8013-94FB1F73419F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Applications Using Loops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dirty="0" smtClean="0"/>
              <a:t>Event-driven model </a:t>
            </a:r>
          </a:p>
          <a:p>
            <a:pPr lvl="1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600" dirty="0" smtClean="0"/>
              <a:t>Manages the interaction between user and GUI by handling repetition for you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dirty="0" smtClean="0"/>
              <a:t>Designed with graphical user interface (GUI) 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dirty="0" smtClean="0"/>
              <a:t>Predefined class called MessageBox</a:t>
            </a:r>
          </a:p>
          <a:p>
            <a:pPr lvl="1"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600" dirty="0" smtClean="0"/>
              <a:t>Used to display information to users through its Show( )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E75BE9B-8C17-43F6-AF76-A31D2B3F00BE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dirty="0" smtClean="0"/>
              <a:t>Learn why programs use loops 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Write counter-, state-, and sentinel-controlled while loops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Examine the conditional expressions that make up a for loop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Be introduced to the foreach looping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D5FC26-ADDA-44A8-B6D0-957FBAEF414D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Applications Example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4114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339966"/>
                </a:solidFill>
              </a:rPr>
              <a:t>/* SquaredValues.cs                Author: Doyle                  */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using</a:t>
            </a:r>
            <a:r>
              <a:rPr lang="en-US" sz="2200" dirty="0" smtClean="0"/>
              <a:t> System;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using</a:t>
            </a:r>
            <a:r>
              <a:rPr lang="en-US" sz="2200" dirty="0" smtClean="0"/>
              <a:t> System.Windows.Forms;       </a:t>
            </a:r>
            <a:r>
              <a:rPr lang="en-US" sz="2200" dirty="0" smtClean="0">
                <a:solidFill>
                  <a:srgbClr val="339966"/>
                </a:solidFill>
              </a:rPr>
              <a:t>//Namespace for Windows Form class</a:t>
            </a: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namespace</a:t>
            </a:r>
            <a:r>
              <a:rPr lang="en-US" sz="2200" dirty="0" smtClean="0"/>
              <a:t> SquaredValues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</a:t>
            </a:r>
            <a:r>
              <a:rPr lang="en-US" sz="2200" dirty="0" smtClean="0">
                <a:solidFill>
                  <a:srgbClr val="0000FF"/>
                </a:solidFill>
              </a:rPr>
              <a:t>class</a:t>
            </a:r>
            <a:r>
              <a:rPr lang="en-US" sz="2200" dirty="0" smtClean="0"/>
              <a:t> SquaredValues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       static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void</a:t>
            </a:r>
            <a:r>
              <a:rPr lang="en-US" sz="2200" dirty="0" smtClean="0"/>
              <a:t> Main( 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{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</a:t>
            </a:r>
            <a:r>
              <a:rPr lang="en-US" sz="2200" dirty="0" smtClean="0">
                <a:solidFill>
                  <a:srgbClr val="0000FF"/>
                </a:solidFill>
              </a:rPr>
              <a:t>int</a:t>
            </a:r>
            <a:r>
              <a:rPr lang="en-US" sz="2200" dirty="0" smtClean="0"/>
              <a:t> counter = 0;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</a:t>
            </a:r>
            <a:r>
              <a:rPr lang="en-US" sz="2200" dirty="0" smtClean="0">
                <a:solidFill>
                  <a:srgbClr val="0000FF"/>
                </a:solidFill>
              </a:rPr>
              <a:t>string</a:t>
            </a:r>
            <a:r>
              <a:rPr lang="en-US" sz="2200" dirty="0" smtClean="0"/>
              <a:t> result ="";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C8CF263-B19C-47BB-BA40-737B147E6190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229600" cy="42672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>
                <a:solidFill>
                  <a:srgbClr val="339966"/>
                </a:solidFill>
              </a:rPr>
              <a:t>/* SquaredValues.cs   - continued                                   */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          while</a:t>
            </a:r>
            <a:r>
              <a:rPr lang="en-US" sz="2200" dirty="0" smtClean="0"/>
              <a:t> (counter &lt; 10)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{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 counter++;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 result += " \t“+ counter  + " \t"        </a:t>
            </a:r>
            <a:r>
              <a:rPr lang="en-US" sz="2200" dirty="0" smtClean="0">
                <a:solidFill>
                  <a:srgbClr val="339966"/>
                </a:solidFill>
              </a:rPr>
              <a:t>// Notice use of += to build</a:t>
            </a: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          + Math.Pow(counter, 2) + "\n";  </a:t>
            </a:r>
            <a:r>
              <a:rPr lang="en-US" sz="2200" dirty="0" smtClean="0">
                <a:solidFill>
                  <a:srgbClr val="339966"/>
                </a:solidFill>
              </a:rPr>
              <a:t>// string for MessageBox</a:t>
            </a:r>
            <a:endParaRPr lang="en-US" sz="22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MessageBox.Show(result, “1 through 10 and their squares”);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}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}</a:t>
            </a:r>
          </a:p>
        </p:txBody>
      </p:sp>
      <p:sp>
        <p:nvSpPr>
          <p:cNvPr id="33797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Windows Applications 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30D99F9-D3EE-48EE-B831-01A66B5C2ECF}" type="slidenum">
              <a:rPr lang="en-US" smtClean="0"/>
              <a:pPr eaLnBrk="1" hangingPunct="1"/>
              <a:t>22</a:t>
            </a:fld>
            <a:endParaRPr lang="en-US" dirty="0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Windows Applications 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2" y="1676400"/>
            <a:ext cx="8105778" cy="4557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347186-6E81-4DC7-95DB-12356A4C80A4}" type="slidenum">
              <a:rPr lang="en-US" smtClean="0"/>
              <a:pPr eaLnBrk="1" hangingPunct="1"/>
              <a:t>23</a:t>
            </a:fld>
            <a:endParaRPr lang="en-US" dirty="0" smtClean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Windows Applications</a:t>
            </a:r>
          </a:p>
        </p:txBody>
      </p:sp>
      <p:sp>
        <p:nvSpPr>
          <p:cNvPr id="35845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3434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dirty="0" smtClean="0"/>
              <a:t>To use MessageBox class in console application 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Add a reference to System.Windows.Forms.dll 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b="1" dirty="0" smtClean="0"/>
              <a:t>View</a:t>
            </a:r>
            <a:r>
              <a:rPr lang="en-US" dirty="0" smtClean="0"/>
              <a:t> &gt; </a:t>
            </a:r>
            <a:r>
              <a:rPr lang="en-US" b="1" dirty="0" smtClean="0"/>
              <a:t>Solutions Explorer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dirty="0" smtClean="0"/>
              <a:t>Right-click on the </a:t>
            </a:r>
            <a:r>
              <a:rPr lang="en-US" b="1" dirty="0" smtClean="0"/>
              <a:t>Reference</a:t>
            </a:r>
            <a:r>
              <a:rPr lang="en-US" dirty="0" smtClean="0"/>
              <a:t> folder</a:t>
            </a:r>
          </a:p>
          <a:p>
            <a:pPr lvl="3" eaLnBrk="1" hangingPunct="1">
              <a:spcBef>
                <a:spcPct val="60000"/>
              </a:spcBef>
            </a:pPr>
            <a:r>
              <a:rPr lang="en-US" sz="2400" b="1" dirty="0" smtClean="0"/>
              <a:t>Add Reference</a:t>
            </a:r>
            <a:r>
              <a:rPr lang="en-US" sz="2400" dirty="0" smtClean="0"/>
              <a:t> 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Add using directive to System.Windows.Forms namespace in program</a:t>
            </a:r>
          </a:p>
          <a:p>
            <a:pPr lvl="2" eaLnBrk="1" hangingPunct="1">
              <a:spcBef>
                <a:spcPct val="60000"/>
              </a:spcBef>
              <a:buClr>
                <a:schemeClr val="tx1"/>
              </a:buClr>
              <a:buFontTx/>
              <a:buNone/>
            </a:pPr>
            <a:r>
              <a:rPr lang="en-US" sz="2600" dirty="0" smtClean="0">
                <a:solidFill>
                  <a:schemeClr val="accent2"/>
                </a:solidFill>
              </a:rPr>
              <a:t>	using</a:t>
            </a:r>
            <a:r>
              <a:rPr lang="en-US" sz="2600" dirty="0" smtClean="0"/>
              <a:t> System.Windows.Forms;</a:t>
            </a:r>
            <a:r>
              <a:rPr lang="en-US" sz="28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C5BEF4-B2A4-4975-B7B7-1F02F5D0AC41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Windows Applications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88" y="1366166"/>
            <a:ext cx="6665812" cy="488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56360"/>
            <a:ext cx="6311736" cy="4739640"/>
          </a:xfrm>
          <a:prstGeom prst="rect">
            <a:avLst/>
          </a:prstGeom>
        </p:spPr>
      </p:pic>
      <p:sp>
        <p:nvSpPr>
          <p:cNvPr id="3789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1B978D-6CE5-4B51-8F1D-1AE9A01301FC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Windows Applications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7895" name="AutoShape 3"/>
          <p:cNvSpPr>
            <a:spLocks noChangeArrowheads="1"/>
          </p:cNvSpPr>
          <p:nvPr/>
        </p:nvSpPr>
        <p:spPr bwMode="auto">
          <a:xfrm>
            <a:off x="4885330" y="3013483"/>
            <a:ext cx="3877670" cy="1101317"/>
          </a:xfrm>
          <a:prstGeom prst="wedgeEllipseCallout">
            <a:avLst>
              <a:gd name="adj1" fmla="val -52578"/>
              <a:gd name="adj2" fmla="val -1085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Add Reference to </a:t>
            </a:r>
            <a:r>
              <a:rPr lang="en-US" sz="2000" dirty="0" smtClean="0"/>
              <a:t>System.Windows.Forms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DDAB9A-A1A0-4A87-8D10-6DD6A23B26F7}" type="slidenum">
              <a:rPr lang="en-US" smtClean="0"/>
              <a:pPr eaLnBrk="1" hangingPunct="1"/>
              <a:t>26</a:t>
            </a:fld>
            <a:endParaRPr lang="en-US" dirty="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Windows MessageBox Class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dirty="0" smtClean="0"/>
              <a:t>MessageBox – dialog box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dirty="0" smtClean="0"/>
              <a:t>Invoke </a:t>
            </a:r>
            <a:r>
              <a:rPr lang="en-US" dirty="0"/>
              <a:t>MessageBox.Show( ) method </a:t>
            </a:r>
            <a:endParaRPr lang="en-US" dirty="0" smtClean="0"/>
          </a:p>
          <a:p>
            <a:pPr eaLnBrk="1" hangingPunct="1">
              <a:spcBef>
                <a:spcPct val="60000"/>
              </a:spcBef>
            </a:pPr>
            <a:r>
              <a:rPr lang="en-US" dirty="0" smtClean="0"/>
              <a:t>MessageBox.Show( ) method is overloaded 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dirty="0" smtClean="0"/>
              <a:t>One signature for MessageBox.Show( )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sz="2200" dirty="0" smtClean="0"/>
              <a:t>First argument – string displayed in window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sz="2200" dirty="0" smtClean="0"/>
              <a:t>Second argument – caption for Window title bar  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sz="2200" dirty="0" smtClean="0"/>
              <a:t>Third argument – type of dialog button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sz="2200" dirty="0" smtClean="0"/>
              <a:t>Fourth argument – button type</a:t>
            </a:r>
          </a:p>
          <a:p>
            <a:pPr eaLnBrk="1" hangingPunct="1">
              <a:spcBef>
                <a:spcPct val="60000"/>
              </a:spcBef>
              <a:buFontTx/>
              <a:buNone/>
            </a:pPr>
            <a:endParaRPr lang="en-US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6757226-7B52-4F0B-941A-C9558BFDE3C2}" type="slidenum">
              <a:rPr lang="en-US" smtClean="0"/>
              <a:pPr eaLnBrk="1" hangingPunct="1"/>
              <a:t>27</a:t>
            </a:fld>
            <a:endParaRPr lang="en-US" dirty="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MessageBox class</a:t>
            </a:r>
          </a:p>
        </p:txBody>
      </p:sp>
      <p:sp>
        <p:nvSpPr>
          <p:cNvPr id="39941" name="Rectangle 7"/>
          <p:cNvSpPr>
            <a:spLocks noChangeArrowheads="1"/>
          </p:cNvSpPr>
          <p:nvPr/>
        </p:nvSpPr>
        <p:spPr bwMode="auto">
          <a:xfrm>
            <a:off x="609600" y="16764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MessageBox.Show("Do you want another number ?",  "State Controlled Loop",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                                 MessageBoxButtons.YesNo,   MessageBoxIcon.Question)</a:t>
            </a:r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flipH="1">
            <a:off x="3086100" y="2209800"/>
            <a:ext cx="1028700" cy="457200"/>
          </a:xfrm>
          <a:prstGeom prst="line">
            <a:avLst/>
          </a:prstGeom>
          <a:noFill/>
          <a:ln w="762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5" y="2667000"/>
            <a:ext cx="677108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495253" y="5939135"/>
            <a:ext cx="46007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/>
              <a:t>Table 6-1  </a:t>
            </a:r>
            <a:r>
              <a:rPr lang="en-US" sz="2400" dirty="0" smtClean="0"/>
              <a:t>Dialog button arguments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B59B11A-3EC0-4470-99C8-9792C7AD5B8A}" type="slidenum">
              <a:rPr lang="en-US" smtClean="0"/>
              <a:pPr eaLnBrk="1" hangingPunct="1"/>
              <a:t>28</a:t>
            </a:fld>
            <a:endParaRPr lang="en-US" dirty="0" smtClean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MessageBox class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4096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0"/>
            <a:ext cx="7772400" cy="60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MessageBox.Show("Do you want another number ?",  "State Controlled Loop",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                          MessageBoxButtons.YesNo,   MessageBoxIcon.Question)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535" y="2324100"/>
            <a:ext cx="5318459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7" name="Line 10"/>
          <p:cNvSpPr>
            <a:spLocks noChangeShapeType="1"/>
          </p:cNvSpPr>
          <p:nvPr/>
        </p:nvSpPr>
        <p:spPr bwMode="auto">
          <a:xfrm flipH="1">
            <a:off x="4419598" y="2190750"/>
            <a:ext cx="1326165" cy="247650"/>
          </a:xfrm>
          <a:prstGeom prst="line">
            <a:avLst/>
          </a:prstGeom>
          <a:noFill/>
          <a:ln w="762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3400" y="5417403"/>
            <a:ext cx="25531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/>
              <a:t>Table 6-1  </a:t>
            </a:r>
            <a:r>
              <a:rPr lang="en-US" sz="2400" dirty="0" smtClean="0"/>
              <a:t>Dialog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button arguments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MessageBox class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198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219AD3-510B-4734-9D31-A54D27D62A24}" type="slidenum">
              <a:rPr lang="en-US" smtClean="0"/>
              <a:pPr eaLnBrk="1" hangingPunct="1"/>
              <a:t>29</a:t>
            </a:fld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14120"/>
            <a:ext cx="7543800" cy="4613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41E194C-23C3-48EB-9938-2628CDD1E628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dirty="0" smtClean="0"/>
              <a:t>Compare the do…while looping structure with the pre-test forms of loops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Write loops nested inside other loops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Learn about keywords that can be used for unconditional transfer of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with MessageBox.Show(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displayed after loop is over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while</a:t>
            </a:r>
            <a:r>
              <a:rPr lang="en-US" sz="2000" dirty="0"/>
              <a:t> (counter &lt; 10)</a:t>
            </a:r>
          </a:p>
          <a:p>
            <a:pPr marL="400050" lvl="1" indent="0">
              <a:buNone/>
            </a:pPr>
            <a:r>
              <a:rPr lang="en-US" sz="2000" dirty="0"/>
              <a:t>{</a:t>
            </a:r>
          </a:p>
          <a:p>
            <a:pPr marL="400050" lvl="1" indent="0">
              <a:buNone/>
            </a:pPr>
            <a:r>
              <a:rPr lang="en-US" sz="2000" dirty="0" smtClean="0"/>
              <a:t>	counter</a:t>
            </a:r>
            <a:r>
              <a:rPr lang="en-US" sz="2000" dirty="0"/>
              <a:t>++;</a:t>
            </a:r>
          </a:p>
          <a:p>
            <a:pPr marL="400050" lvl="1" indent="0">
              <a:buNone/>
            </a:pPr>
            <a:r>
              <a:rPr lang="en-US" sz="2000" dirty="0" smtClean="0"/>
              <a:t>	result </a:t>
            </a:r>
            <a:r>
              <a:rPr lang="en-US" b="1" dirty="0"/>
              <a:t>+=</a:t>
            </a:r>
            <a:r>
              <a:rPr lang="en-US" sz="2000" dirty="0"/>
              <a:t> </a:t>
            </a:r>
            <a:r>
              <a:rPr lang="en-US" sz="2000" dirty="0" smtClean="0"/>
              <a:t> " </a:t>
            </a:r>
            <a:r>
              <a:rPr lang="en-US" sz="2000" dirty="0"/>
              <a:t>\</a:t>
            </a:r>
            <a:r>
              <a:rPr lang="en-US" sz="2000" dirty="0" smtClean="0"/>
              <a:t>t</a:t>
            </a:r>
            <a:r>
              <a:rPr lang="en-US" sz="2000" dirty="0"/>
              <a:t> "</a:t>
            </a:r>
            <a:r>
              <a:rPr lang="en-US" sz="2000" dirty="0" smtClean="0"/>
              <a:t> + counter + </a:t>
            </a:r>
            <a:r>
              <a:rPr lang="en-US" sz="2000" dirty="0"/>
              <a:t>" \</a:t>
            </a:r>
            <a:r>
              <a:rPr lang="en-US" sz="2000" dirty="0" smtClean="0"/>
              <a:t>t" 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+ </a:t>
            </a:r>
            <a:r>
              <a:rPr lang="en-US" sz="2000" dirty="0"/>
              <a:t>Math.Pow(counter, 2</a:t>
            </a:r>
            <a:r>
              <a:rPr lang="en-US" sz="2000" dirty="0" smtClean="0"/>
              <a:t>) + </a:t>
            </a:r>
            <a:r>
              <a:rPr lang="en-US" sz="2000" dirty="0"/>
              <a:t>"\n";</a:t>
            </a:r>
          </a:p>
          <a:p>
            <a:pPr marL="400050" lvl="1" indent="0">
              <a:buNone/>
            </a:pPr>
            <a:r>
              <a:rPr lang="en-US" sz="2000" dirty="0" smtClean="0"/>
              <a:t>}</a:t>
            </a:r>
          </a:p>
          <a:p>
            <a:pPr marL="400050" lvl="1" indent="0">
              <a:buNone/>
            </a:pPr>
            <a:r>
              <a:rPr lang="en-US" sz="2000" dirty="0"/>
              <a:t>MessageBox.Show(result, "1 - 10 and their </a:t>
            </a:r>
            <a:r>
              <a:rPr lang="en-US" sz="2000" dirty="0" smtClean="0"/>
              <a:t>squares",</a:t>
            </a:r>
          </a:p>
          <a:p>
            <a:pPr marL="40005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MessageBoxButtons.YesNoCancel, 	MessageBoxIcon.Information</a:t>
            </a:r>
            <a:r>
              <a:rPr lang="en-US" sz="2000" dirty="0"/>
              <a:t>);</a:t>
            </a:r>
            <a:endParaRPr lang="en-US" sz="2400" dirty="0"/>
          </a:p>
          <a:p>
            <a:pPr marL="400050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6BDC97C-7612-4B31-A8C0-DEE9A9C5175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Oval Callout 5"/>
          <p:cNvSpPr/>
          <p:nvPr/>
        </p:nvSpPr>
        <p:spPr bwMode="auto">
          <a:xfrm>
            <a:off x="5943600" y="2362200"/>
            <a:ext cx="2743200" cy="1371600"/>
          </a:xfrm>
          <a:prstGeom prst="wedgeEllipseCallout">
            <a:avLst>
              <a:gd name="adj1" fmla="val -172812"/>
              <a:gd name="adj2" fmla="val 49068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Grow the string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inside the loop… display result after loop is finished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D437F1-2E5A-43BB-866A-F0D84BA06906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State-Controlled Loops </a:t>
            </a:r>
          </a:p>
        </p:txBody>
      </p:sp>
      <p:sp>
        <p:nvSpPr>
          <p:cNvPr id="43013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2296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dirty="0" smtClean="0"/>
              <a:t>Similar to sentinel-controlled loop</a:t>
            </a:r>
          </a:p>
          <a:p>
            <a:pPr lvl="1"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dirty="0" smtClean="0"/>
              <a:t>Referred to as flag-controlled loops 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dirty="0" smtClean="0"/>
              <a:t>Instead of requiring a dummy or extreme value, use flag variable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dirty="0" smtClean="0"/>
              <a:t>Can be Boolean variable (not a requirement)</a:t>
            </a:r>
          </a:p>
          <a:p>
            <a:pPr lvl="1"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dirty="0" smtClean="0"/>
              <a:t>Variable must be initialized  </a:t>
            </a:r>
          </a:p>
          <a:p>
            <a:pPr lvl="1"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dirty="0" smtClean="0"/>
              <a:t>For each new iteration, evaluate to see when it changes state </a:t>
            </a:r>
          </a:p>
          <a:p>
            <a:pPr lvl="1"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dirty="0" smtClean="0"/>
              <a:t>Change its value inside the loop –</a:t>
            </a:r>
            <a:r>
              <a:rPr lang="en-US" sz="2600" dirty="0" smtClean="0">
                <a:cs typeface="Times New Roman" pitchFamily="18" charset="0"/>
              </a:rPr>
              <a:t> </a:t>
            </a:r>
            <a:r>
              <a:rPr lang="en-US" sz="2600" dirty="0" smtClean="0"/>
              <a:t>to stop the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ECE7976-DC5D-4CC6-A020-758EFBBB9F18}" type="slidenum">
              <a:rPr lang="en-US" smtClean="0"/>
              <a:pPr eaLnBrk="1" hangingPunct="1"/>
              <a:t>32</a:t>
            </a:fld>
            <a:endParaRPr lang="en-US" dirty="0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State-Controlled Loops Example</a:t>
            </a:r>
          </a:p>
        </p:txBody>
      </p:sp>
      <p:sp>
        <p:nvSpPr>
          <p:cNvPr id="4403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bool</a:t>
            </a:r>
            <a:r>
              <a:rPr lang="en-US" sz="2200" dirty="0" smtClean="0"/>
              <a:t> moreData = </a:t>
            </a:r>
            <a:r>
              <a:rPr lang="en-US" sz="2200" dirty="0" smtClean="0">
                <a:solidFill>
                  <a:srgbClr val="0000FF"/>
                </a:solidFill>
              </a:rPr>
              <a:t>true</a:t>
            </a:r>
            <a:r>
              <a:rPr lang="en-US" sz="2200" dirty="0" smtClean="0"/>
              <a:t>;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while</a:t>
            </a:r>
            <a:r>
              <a:rPr lang="en-US" sz="2200" dirty="0" smtClean="0"/>
              <a:t> (moreData)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{	   </a:t>
            </a:r>
            <a:r>
              <a:rPr lang="en-US" sz="2200" dirty="0" smtClean="0">
                <a:solidFill>
                  <a:srgbClr val="339966"/>
                </a:solidFill>
              </a:rPr>
              <a:t>// moreData is updated inside the loop condition changes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>
                <a:solidFill>
                  <a:srgbClr val="0000FF"/>
                </a:solidFill>
              </a:rPr>
              <a:t>if</a:t>
            </a:r>
            <a:r>
              <a:rPr lang="en-US" sz="2200" dirty="0" smtClean="0"/>
              <a:t> (MessageBox.Show("Do you want another number ?",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"State Controlled Loop",   MessageBoxButtons.YesNo,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MessageBoxIcon.Question)  == DialogResult.No)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                 </a:t>
            </a:r>
            <a:r>
              <a:rPr lang="en-US" sz="2200" dirty="0" smtClean="0">
                <a:solidFill>
                  <a:srgbClr val="339966"/>
                </a:solidFill>
              </a:rPr>
              <a:t>// Test to see if No clicked</a:t>
            </a:r>
            <a:endParaRPr lang="en-US" sz="2200" dirty="0" smtClean="0"/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{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    moreData = </a:t>
            </a:r>
            <a:r>
              <a:rPr lang="en-US" sz="2200" dirty="0" smtClean="0">
                <a:solidFill>
                  <a:srgbClr val="0000FF"/>
                </a:solidFill>
              </a:rPr>
              <a:t>false</a:t>
            </a:r>
            <a:r>
              <a:rPr lang="en-US" sz="2200" dirty="0" smtClean="0"/>
              <a:t>;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     }    </a:t>
            </a:r>
            <a:r>
              <a:rPr lang="en-US" sz="2200" dirty="0" smtClean="0">
                <a:solidFill>
                  <a:srgbClr val="339966"/>
                </a:solidFill>
              </a:rPr>
              <a:t>// End of if statement</a:t>
            </a:r>
          </a:p>
          <a:p>
            <a:pPr lvl="2" algn="just" eaLnBrk="1" hangingPunct="1">
              <a:lnSpc>
                <a:spcPct val="80000"/>
              </a:lnSpc>
              <a:spcBef>
                <a:spcPts val="550"/>
              </a:spcBef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// More loop body statements  </a:t>
            </a:r>
            <a:r>
              <a:rPr lang="en-US" sz="2000" dirty="0" smtClean="0"/>
              <a:t>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}   </a:t>
            </a:r>
            <a:r>
              <a:rPr lang="en-US" sz="2200" dirty="0" smtClean="0">
                <a:solidFill>
                  <a:srgbClr val="339966"/>
                </a:solidFill>
              </a:rPr>
              <a:t>// End of while loop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DD1155-9DED-4EBA-9849-1BC0C7D5E9A0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MessageBox.Show( ) Method</a:t>
            </a:r>
          </a:p>
        </p:txBody>
      </p:sp>
      <p:sp>
        <p:nvSpPr>
          <p:cNvPr id="4506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828800"/>
            <a:ext cx="7772400" cy="609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MessageBox.Show("Do you want another number ?",  "State Controlled Loop",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/>
              <a:t>                                 MessageBoxButtons.YesNo,   MessageBoxIcon.Question)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3" y="2590800"/>
            <a:ext cx="7153977" cy="3581400"/>
          </a:xfrm>
          <a:prstGeom prst="rect">
            <a:avLst/>
          </a:prstGeom>
        </p:spPr>
      </p:pic>
      <p:sp>
        <p:nvSpPr>
          <p:cNvPr id="45063" name="AutoShape 14"/>
          <p:cNvSpPr>
            <a:spLocks noChangeArrowheads="1"/>
          </p:cNvSpPr>
          <p:nvPr/>
        </p:nvSpPr>
        <p:spPr bwMode="auto">
          <a:xfrm>
            <a:off x="381000" y="2362200"/>
            <a:ext cx="2971800" cy="533400"/>
          </a:xfrm>
          <a:prstGeom prst="wedgeEllipseCallout">
            <a:avLst>
              <a:gd name="adj1" fmla="val 104482"/>
              <a:gd name="adj2" fmla="val 34413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argument</a:t>
            </a:r>
          </a:p>
        </p:txBody>
      </p:sp>
      <p:sp>
        <p:nvSpPr>
          <p:cNvPr id="45065" name="AutoShape 19"/>
          <p:cNvSpPr>
            <a:spLocks noChangeArrowheads="1"/>
          </p:cNvSpPr>
          <p:nvPr/>
        </p:nvSpPr>
        <p:spPr bwMode="auto">
          <a:xfrm>
            <a:off x="6172200" y="2380397"/>
            <a:ext cx="1981200" cy="914400"/>
          </a:xfrm>
          <a:prstGeom prst="wedgeEllipseCallout">
            <a:avLst>
              <a:gd name="adj1" fmla="val -98756"/>
              <a:gd name="adj2" fmla="val 118398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argument</a:t>
            </a:r>
          </a:p>
        </p:txBody>
      </p:sp>
      <p:sp>
        <p:nvSpPr>
          <p:cNvPr id="45064" name="AutoShape 15"/>
          <p:cNvSpPr>
            <a:spLocks noChangeArrowheads="1"/>
          </p:cNvSpPr>
          <p:nvPr/>
        </p:nvSpPr>
        <p:spPr bwMode="auto">
          <a:xfrm>
            <a:off x="1447800" y="4232148"/>
            <a:ext cx="2209800" cy="533400"/>
          </a:xfrm>
          <a:prstGeom prst="wedgeEllipseCallout">
            <a:avLst>
              <a:gd name="adj1" fmla="val 90062"/>
              <a:gd name="adj2" fmla="val 623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argument</a:t>
            </a:r>
          </a:p>
        </p:txBody>
      </p:sp>
      <p:sp>
        <p:nvSpPr>
          <p:cNvPr id="45066" name="AutoShape 20"/>
          <p:cNvSpPr>
            <a:spLocks noChangeArrowheads="1"/>
          </p:cNvSpPr>
          <p:nvPr/>
        </p:nvSpPr>
        <p:spPr bwMode="auto">
          <a:xfrm>
            <a:off x="2971800" y="5486400"/>
            <a:ext cx="2286000" cy="533400"/>
          </a:xfrm>
          <a:prstGeom prst="wedgeEllipseCallout">
            <a:avLst>
              <a:gd name="adj1" fmla="val 79833"/>
              <a:gd name="adj2" fmla="val -108879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argument</a:t>
            </a:r>
          </a:p>
        </p:txBody>
      </p:sp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2971800" y="5486400"/>
            <a:ext cx="2286000" cy="533400"/>
          </a:xfrm>
          <a:prstGeom prst="wedgeEllipseCallout">
            <a:avLst>
              <a:gd name="adj1" fmla="val 50579"/>
              <a:gd name="adj2" fmla="val -11143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argument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723A8C-D04A-4D18-AA6A-72F60784CB3B}" type="slidenum">
              <a:rPr lang="en-US" smtClean="0">
                <a:solidFill>
                  <a:srgbClr val="000000"/>
                </a:solidFill>
              </a:rPr>
              <a:pPr eaLnBrk="1" hangingPunct="1"/>
              <a:t>34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For Loop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Pretest form of loop (like the </a:t>
            </a:r>
            <a:r>
              <a:rPr lang="en-US" dirty="0" smtClean="0">
                <a:solidFill>
                  <a:schemeClr val="accent2"/>
                </a:solidFill>
              </a:rPr>
              <a:t>while</a:t>
            </a:r>
            <a:r>
              <a:rPr lang="en-US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Considered specialized form of while statement 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Usually associated with counter-controlled types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Packages initialization, test, and update all on one line 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General form is: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for</a:t>
            </a:r>
            <a:r>
              <a:rPr lang="en-US" dirty="0" smtClean="0"/>
              <a:t> (statement; conditional expression; statement)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               statement;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Interpreted as: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for</a:t>
            </a:r>
            <a:r>
              <a:rPr lang="en-US" dirty="0" smtClean="0"/>
              <a:t> (initialize; test; update)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              statement;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78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EDB377-4772-4023-BBB2-48014DF67A84}" type="slidenum">
              <a:rPr lang="en-US" smtClean="0">
                <a:solidFill>
                  <a:srgbClr val="000000"/>
                </a:solidFill>
              </a:rPr>
              <a:pPr eaLnBrk="1" hangingPunct="1"/>
              <a:t>35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For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9462" name="Rectangle 17"/>
          <p:cNvSpPr>
            <a:spLocks noChangeArrowheads="1"/>
          </p:cNvSpPr>
          <p:nvPr/>
        </p:nvSpPr>
        <p:spPr bwMode="auto">
          <a:xfrm>
            <a:off x="1412875" y="5862637"/>
            <a:ext cx="605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6-8 </a:t>
            </a:r>
            <a:r>
              <a:rPr lang="en-US" sz="2400" dirty="0">
                <a:solidFill>
                  <a:srgbClr val="000000"/>
                </a:solidFill>
              </a:rPr>
              <a:t>Flow of control with a for statement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8" y="1295398"/>
            <a:ext cx="5009142" cy="46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BD16C1-ECE1-4B69-B38A-F65CECB2B0F3}" type="slidenum">
              <a:rPr lang="en-US" smtClean="0">
                <a:solidFill>
                  <a:srgbClr val="000000"/>
                </a:solidFill>
              </a:rPr>
              <a:pPr eaLnBrk="1" hangingPunct="1"/>
              <a:t>36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For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0487" name="Rectangle 13"/>
          <p:cNvSpPr>
            <a:spLocks noChangeArrowheads="1"/>
          </p:cNvSpPr>
          <p:nvPr/>
        </p:nvSpPr>
        <p:spPr bwMode="auto">
          <a:xfrm>
            <a:off x="2603500" y="5638800"/>
            <a:ext cx="4756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6-9 </a:t>
            </a:r>
            <a:r>
              <a:rPr lang="en-US" sz="2400" dirty="0">
                <a:solidFill>
                  <a:srgbClr val="000000"/>
                </a:solidFill>
              </a:rPr>
              <a:t>Steps of the for statement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81684"/>
            <a:ext cx="6919165" cy="4357116"/>
          </a:xfrm>
          <a:prstGeom prst="rect">
            <a:avLst/>
          </a:prstGeom>
        </p:spPr>
      </p:pic>
      <p:sp>
        <p:nvSpPr>
          <p:cNvPr id="20486" name="AutoShape 10"/>
          <p:cNvSpPr>
            <a:spLocks noChangeArrowheads="1"/>
          </p:cNvSpPr>
          <p:nvPr/>
        </p:nvSpPr>
        <p:spPr bwMode="auto">
          <a:xfrm>
            <a:off x="685800" y="1447800"/>
            <a:ext cx="2895600" cy="1447800"/>
          </a:xfrm>
          <a:prstGeom prst="wedgeEllipseCallout">
            <a:avLst>
              <a:gd name="adj1" fmla="val 59392"/>
              <a:gd name="adj2" fmla="val 471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dirty="0" smtClean="0">
                <a:solidFill>
                  <a:srgbClr val="000000"/>
                </a:solidFill>
              </a:rPr>
              <a:t>loop statements are executed in the order </a:t>
            </a:r>
            <a:r>
              <a:rPr lang="en-US" dirty="0">
                <a:solidFill>
                  <a:srgbClr val="000000"/>
                </a:solidFill>
              </a:rPr>
              <a:t>shown </a:t>
            </a:r>
            <a:r>
              <a:rPr lang="en-US" dirty="0" smtClean="0">
                <a:solidFill>
                  <a:srgbClr val="000000"/>
                </a:solidFill>
              </a:rPr>
              <a:t>by </a:t>
            </a:r>
            <a:r>
              <a:rPr lang="en-US" dirty="0">
                <a:solidFill>
                  <a:srgbClr val="000000"/>
                </a:solidFill>
              </a:rPr>
              <a:t>the numbered steps</a:t>
            </a:r>
          </a:p>
        </p:txBody>
      </p:sp>
    </p:spTree>
    <p:extLst>
      <p:ext uri="{BB962C8B-B14F-4D97-AF65-F5344CB8AC3E}">
        <p14:creationId xmlns:p14="http://schemas.microsoft.com/office/powerpoint/2010/main" val="1804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0D923FA-9564-4D16-96CA-FE665BA947A7}" type="slidenum">
              <a:rPr lang="en-US" smtClean="0">
                <a:solidFill>
                  <a:srgbClr val="000000"/>
                </a:solidFill>
              </a:rPr>
              <a:pPr eaLnBrk="1" hangingPunct="1"/>
              <a:t>37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828800" y="4343400"/>
            <a:ext cx="6934200" cy="1905000"/>
          </a:xfrm>
          <a:prstGeom prst="rect">
            <a:avLst/>
          </a:prstGeom>
          <a:noFill/>
          <a:ln w="5715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828800" y="1905000"/>
            <a:ext cx="6934200" cy="2438400"/>
          </a:xfrm>
          <a:prstGeom prst="rect">
            <a:avLst/>
          </a:prstGeom>
          <a:noFill/>
          <a:ln w="5715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Comparison of While and For 	Statement</a:t>
            </a:r>
          </a:p>
        </p:txBody>
      </p:sp>
      <p:sp>
        <p:nvSpPr>
          <p:cNvPr id="215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828800"/>
            <a:ext cx="7772400" cy="3962400"/>
          </a:xfrm>
        </p:spPr>
        <p:txBody>
          <a:bodyPr/>
          <a:lstStyle/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          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counter = 0;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</a:t>
            </a:r>
            <a:r>
              <a:rPr lang="en-US" sz="2000" dirty="0" smtClean="0">
                <a:solidFill>
                  <a:srgbClr val="0000FF"/>
                </a:solidFill>
              </a:rPr>
              <a:t>while</a:t>
            </a:r>
            <a:r>
              <a:rPr lang="en-US" sz="2000" dirty="0" smtClean="0"/>
              <a:t> (counter &lt; 11)	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{		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("{0}\t{1}\t{2}",  counter,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                       Math.Pow(counter,2), Math.Pow(counter,3));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    counter++;		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dirty="0" smtClean="0">
                <a:solidFill>
                  <a:srgbClr val="FFCC00"/>
                </a:solidFill>
              </a:rPr>
              <a:t>	       </a:t>
            </a:r>
            <a:r>
              <a:rPr lang="en-US" sz="700" dirty="0" smtClean="0">
                <a:solidFill>
                  <a:srgbClr val="FFCC00"/>
                </a:solidFill>
              </a:rPr>
              <a:t>    </a:t>
            </a:r>
            <a:r>
              <a:rPr lang="en-US" sz="1800" dirty="0" smtClean="0">
                <a:solidFill>
                  <a:srgbClr val="0000FF"/>
                </a:solidFill>
              </a:rPr>
              <a:t>    </a:t>
            </a:r>
            <a:r>
              <a:rPr lang="en-US" sz="2000" dirty="0" smtClean="0">
                <a:solidFill>
                  <a:srgbClr val="0000FF"/>
                </a:solidFill>
              </a:rPr>
              <a:t>for (int</a:t>
            </a:r>
            <a:r>
              <a:rPr lang="en-US" sz="2000" dirty="0" smtClean="0"/>
              <a:t> counter = 0; counter &lt; 11; counter++)    </a:t>
            </a:r>
            <a:r>
              <a:rPr lang="en-US" sz="2000" dirty="0" smtClean="0">
                <a:solidFill>
                  <a:srgbClr val="339966"/>
                </a:solidFill>
              </a:rPr>
              <a:t> </a:t>
            </a:r>
            <a:endParaRPr lang="en-US" sz="2000" dirty="0" smtClean="0"/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{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("{0}\t{1}\t{2}", counter, 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	           </a:t>
            </a:r>
            <a:r>
              <a:rPr lang="en-US" sz="2000" dirty="0" err="1" smtClean="0"/>
              <a:t>Math.Pow</a:t>
            </a:r>
            <a:r>
              <a:rPr lang="en-US" sz="2000" dirty="0" smtClean="0"/>
              <a:t>(counter,2),   Math.Pow(counter,3));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2000" dirty="0" smtClean="0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57200" y="2133600"/>
            <a:ext cx="1371600" cy="3505200"/>
          </a:xfrm>
          <a:prstGeom prst="wedgeEllipseCallout">
            <a:avLst>
              <a:gd name="adj1" fmla="val 61921"/>
              <a:gd name="adj2" fmla="val 1965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Replace above </a:t>
            </a:r>
            <a:r>
              <a:rPr lang="en-US" dirty="0">
                <a:solidFill>
                  <a:srgbClr val="3333CC"/>
                </a:solidFill>
              </a:rPr>
              <a:t>while</a:t>
            </a:r>
            <a:r>
              <a:rPr lang="en-US" dirty="0">
                <a:solidFill>
                  <a:srgbClr val="000000"/>
                </a:solidFill>
              </a:rPr>
              <a:t> loop with </a:t>
            </a:r>
            <a:r>
              <a:rPr lang="en-US" dirty="0">
                <a:solidFill>
                  <a:srgbClr val="3333CC"/>
                </a:solidFill>
              </a:rPr>
              <a:t>for</a:t>
            </a:r>
            <a:r>
              <a:rPr lang="en-US" dirty="0">
                <a:solidFill>
                  <a:srgbClr val="000000"/>
                </a:solidFill>
              </a:rPr>
              <a:t> loop below –does same</a:t>
            </a:r>
          </a:p>
        </p:txBody>
      </p:sp>
    </p:spTree>
    <p:extLst>
      <p:ext uri="{BB962C8B-B14F-4D97-AF65-F5344CB8AC3E}">
        <p14:creationId xmlns:p14="http://schemas.microsoft.com/office/powerpoint/2010/main" val="38555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/>
          <a:lstStyle/>
          <a:p>
            <a:r>
              <a:rPr lang="en-US" dirty="0" smtClean="0"/>
              <a:t>Output from Examples 6.11 &amp; 6.12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marL="1714500" lvl="4" indent="0">
              <a:buNone/>
            </a:pPr>
            <a:r>
              <a:rPr lang="en-US" sz="2400" dirty="0" smtClean="0"/>
              <a:t>     0 	0	0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1 </a:t>
            </a:r>
            <a:r>
              <a:rPr lang="en-US" sz="2400" dirty="0" smtClean="0"/>
              <a:t>	1	1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2 </a:t>
            </a:r>
            <a:r>
              <a:rPr lang="en-US" sz="2400" dirty="0" smtClean="0"/>
              <a:t>	4 	8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3 </a:t>
            </a:r>
            <a:r>
              <a:rPr lang="en-US" sz="2400" dirty="0" smtClean="0"/>
              <a:t>	9 	27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4 </a:t>
            </a:r>
            <a:r>
              <a:rPr lang="en-US" sz="2400" dirty="0" smtClean="0"/>
              <a:t>	16 	64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5 </a:t>
            </a:r>
            <a:r>
              <a:rPr lang="en-US" sz="2400" dirty="0" smtClean="0"/>
              <a:t>	25 	125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6 </a:t>
            </a:r>
            <a:r>
              <a:rPr lang="en-US" sz="2400" dirty="0" smtClean="0"/>
              <a:t>	36 	216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7 </a:t>
            </a:r>
            <a:r>
              <a:rPr lang="en-US" sz="2400" dirty="0" smtClean="0"/>
              <a:t>	49 	343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8 </a:t>
            </a:r>
            <a:r>
              <a:rPr lang="en-US" sz="2400" dirty="0" smtClean="0"/>
              <a:t>	64 	512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9 </a:t>
            </a:r>
            <a:r>
              <a:rPr lang="en-US" sz="2400" dirty="0" smtClean="0"/>
              <a:t>	81 	729</a:t>
            </a:r>
            <a:endParaRPr lang="en-US" sz="2400" dirty="0"/>
          </a:p>
          <a:p>
            <a:pPr marL="2171700" lvl="5" indent="0">
              <a:buNone/>
            </a:pPr>
            <a:r>
              <a:rPr lang="en-US" sz="2400" dirty="0"/>
              <a:t>10 </a:t>
            </a:r>
            <a:r>
              <a:rPr lang="en-US" sz="2400" dirty="0" smtClean="0"/>
              <a:t>	100 	1000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 bwMode="auto">
          <a:xfrm>
            <a:off x="6324600" y="1752600"/>
            <a:ext cx="2133600" cy="2362200"/>
          </a:xfrm>
          <a:prstGeom prst="wedgeEllipseCallout">
            <a:avLst>
              <a:gd name="adj1" fmla="val -101430"/>
              <a:gd name="adj2" fmla="val 24743"/>
            </a:avLst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Output from both the while and for loop examples compared on the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38046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7DBCEC2-D9BE-4591-AAFA-A027E8A3FDB1}" type="slidenum">
              <a:rPr lang="en-US" smtClean="0">
                <a:solidFill>
                  <a:srgbClr val="000000"/>
                </a:solidFill>
              </a:rPr>
              <a:pPr eaLnBrk="1" hangingPunct="1"/>
              <a:t>39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 smtClean="0"/>
              <a:t>For Loop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37" y="761999"/>
            <a:ext cx="6138463" cy="5479959"/>
          </a:xfrm>
          <a:prstGeom prst="rect">
            <a:avLst/>
          </a:prstGeom>
        </p:spPr>
      </p:pic>
      <p:sp>
        <p:nvSpPr>
          <p:cNvPr id="22534" name="AutoShape 14"/>
          <p:cNvSpPr>
            <a:spLocks noChangeArrowheads="1"/>
          </p:cNvSpPr>
          <p:nvPr/>
        </p:nvSpPr>
        <p:spPr bwMode="auto">
          <a:xfrm>
            <a:off x="6172200" y="3200400"/>
            <a:ext cx="1676400" cy="1219200"/>
          </a:xfrm>
          <a:prstGeom prst="wedgeEllipseCallout">
            <a:avLst>
              <a:gd name="adj1" fmla="val -145270"/>
              <a:gd name="adj2" fmla="val 847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counter </a:t>
            </a:r>
            <a:r>
              <a:rPr lang="en-US" sz="2000" dirty="0" smtClean="0">
                <a:solidFill>
                  <a:srgbClr val="000000"/>
                </a:solidFill>
              </a:rPr>
              <a:t>is out </a:t>
            </a:r>
            <a:r>
              <a:rPr lang="en-US" sz="2000" dirty="0">
                <a:solidFill>
                  <a:srgbClr val="000000"/>
                </a:solidFill>
              </a:rPr>
              <a:t>of SCOPE</a:t>
            </a:r>
          </a:p>
        </p:txBody>
      </p:sp>
    </p:spTree>
    <p:extLst>
      <p:ext uri="{BB962C8B-B14F-4D97-AF65-F5344CB8AC3E}">
        <p14:creationId xmlns:p14="http://schemas.microsoft.com/office/powerpoint/2010/main" val="219220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E34652A-83CE-499E-A7F1-C20D6BF16B55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0"/>
              </a:spcBef>
            </a:pPr>
            <a:r>
              <a:rPr lang="en-US" dirty="0" smtClean="0"/>
              <a:t>Be introduced to recursion and learn how recursive methods work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Pick appropriate loop structures for different applications</a:t>
            </a:r>
          </a:p>
          <a:p>
            <a:pPr eaLnBrk="1" hangingPunct="1">
              <a:spcBef>
                <a:spcPct val="100000"/>
              </a:spcBef>
            </a:pPr>
            <a:r>
              <a:rPr lang="en-US" dirty="0" smtClean="0"/>
              <a:t>Work through a programming example that illustrates the chapter’s concepts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(</a:t>
            </a:r>
            <a:r>
              <a:rPr lang="en-US" sz="2800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 smtClean="0"/>
              <a:t>Avoid declaring variables inside body of loop (inside the curly braces)</a:t>
            </a:r>
          </a:p>
          <a:p>
            <a:pPr lvl="1"/>
            <a:r>
              <a:rPr lang="en-US" dirty="0" smtClean="0"/>
              <a:t>With every iteration, a new memory location set aside</a:t>
            </a:r>
          </a:p>
          <a:p>
            <a:pPr lvl="2"/>
            <a:r>
              <a:rPr lang="en-US" dirty="0" smtClean="0"/>
              <a:t>Variable looses visibility outside the loop </a:t>
            </a:r>
          </a:p>
          <a:p>
            <a:r>
              <a:rPr lang="en-US" dirty="0" smtClean="0"/>
              <a:t>Use a different identifier than what has already been defined.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6" y="4876799"/>
            <a:ext cx="8017065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EC4D5B-3B6B-42D6-966C-917E1F102AAB}" type="slidenum">
              <a:rPr lang="en-US" smtClean="0">
                <a:solidFill>
                  <a:srgbClr val="000000"/>
                </a:solidFill>
              </a:rPr>
              <a:pPr eaLnBrk="1" hangingPunct="1"/>
              <a:t>41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Ways to Initialize, Test, and Update For Statements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153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00FF"/>
                </a:solidFill>
              </a:rPr>
              <a:t>int</a:t>
            </a:r>
            <a:r>
              <a:rPr lang="en-US" sz="2400" b="1" dirty="0" smtClean="0"/>
              <a:t> counter = 0, val1 = 10;</a:t>
            </a:r>
            <a:r>
              <a:rPr lang="en-US" sz="2400" dirty="0" smtClean="0"/>
              <a:t>  counter &lt; val1; counter++)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r>
              <a:rPr lang="en-US" sz="2400" dirty="0" smtClean="0"/>
              <a:t>	</a:t>
            </a:r>
            <a:r>
              <a:rPr lang="en-US" sz="2400" dirty="0">
                <a:solidFill>
                  <a:srgbClr val="339966"/>
                </a:solidFill>
              </a:rPr>
              <a:t>// </a:t>
            </a:r>
            <a:r>
              <a:rPr lang="en-US" sz="2400" dirty="0" smtClean="0">
                <a:solidFill>
                  <a:srgbClr val="339966"/>
                </a:solidFill>
              </a:rPr>
              <a:t>Compound initialization</a:t>
            </a:r>
            <a:endParaRPr lang="en-US" sz="2400" dirty="0">
              <a:solidFill>
                <a:srgbClr val="339966"/>
              </a:solidFill>
            </a:endParaRPr>
          </a:p>
          <a:p>
            <a:pPr eaLnBrk="1" hangingPunct="1"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 </a:t>
            </a:r>
            <a:r>
              <a:rPr lang="en-US" sz="2400" b="1" dirty="0" smtClean="0"/>
              <a:t>;</a:t>
            </a:r>
            <a:r>
              <a:rPr lang="en-US" sz="2400" dirty="0" smtClean="0"/>
              <a:t> counter &lt; 100; counter+=10)  </a:t>
            </a:r>
            <a:r>
              <a:rPr lang="en-US" sz="2400" dirty="0" smtClean="0">
                <a:solidFill>
                  <a:srgbClr val="339966"/>
                </a:solidFill>
              </a:rPr>
              <a:t>// No initialization</a:t>
            </a:r>
          </a:p>
          <a:p>
            <a:pPr eaLnBrk="1" hangingPunct="1"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 j = 0;   </a:t>
            </a:r>
            <a:r>
              <a:rPr lang="en-US" sz="2400" b="1" dirty="0" smtClean="0"/>
              <a:t>; </a:t>
            </a:r>
            <a:r>
              <a:rPr lang="en-US" sz="2400" dirty="0" smtClean="0"/>
              <a:t>   j++)          </a:t>
            </a:r>
            <a:r>
              <a:rPr lang="en-US" sz="2400" dirty="0" smtClean="0">
                <a:solidFill>
                  <a:srgbClr val="339966"/>
                </a:solidFill>
              </a:rPr>
              <a:t>// No conditional expression</a:t>
            </a:r>
          </a:p>
          <a:p>
            <a:pPr eaLnBrk="1" hangingPunct="1"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 ; j &lt; 10;  </a:t>
            </a:r>
            <a:r>
              <a:rPr lang="en-US" sz="2400" b="1" dirty="0" smtClean="0"/>
              <a:t>counter++, j += 3</a:t>
            </a:r>
            <a:r>
              <a:rPr lang="en-US" sz="2400" dirty="0" smtClean="0"/>
              <a:t>) </a:t>
            </a:r>
            <a:r>
              <a:rPr lang="en-US" sz="2400" dirty="0" smtClean="0">
                <a:solidFill>
                  <a:srgbClr val="339966"/>
                </a:solidFill>
              </a:rPr>
              <a:t>// Compound update</a:t>
            </a:r>
          </a:p>
          <a:p>
            <a:pPr eaLnBrk="1" hangingPunct="1"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 aNum = 0; aNum &lt; 101;  sum += aNum, aNum++)</a:t>
            </a:r>
          </a:p>
          <a:p>
            <a:pPr lvl="2" eaLnBrk="1" hangingPunct="1">
              <a:buClr>
                <a:schemeClr val="tx1"/>
              </a:buClr>
              <a:buFontTx/>
              <a:buNone/>
            </a:pPr>
            <a:r>
              <a:rPr lang="en-US" dirty="0" smtClean="0"/>
              <a:t>           </a:t>
            </a:r>
            <a:r>
              <a:rPr lang="en-US" sz="2800" b="1" dirty="0" smtClean="0"/>
              <a:t>;  </a:t>
            </a:r>
            <a:r>
              <a:rPr lang="en-US" dirty="0" smtClean="0">
                <a:solidFill>
                  <a:srgbClr val="339966"/>
                </a:solidFill>
              </a:rPr>
              <a:t>// Null loop body</a:t>
            </a:r>
          </a:p>
          <a:p>
            <a:pPr eaLnBrk="1" hangingPunct="1">
              <a:spcBef>
                <a:spcPts val="550"/>
              </a:spcBef>
              <a:buClr>
                <a:schemeClr val="tx1"/>
              </a:buClr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 j = 0,k = 10; </a:t>
            </a:r>
            <a:r>
              <a:rPr lang="en-US" sz="2400" b="1" dirty="0" smtClean="0"/>
              <a:t>j &lt; 10 &amp;&amp; k &gt; 0;</a:t>
            </a:r>
            <a:r>
              <a:rPr lang="en-US" sz="2400" dirty="0" smtClean="0"/>
              <a:t>  counter++, j += 3)</a:t>
            </a:r>
          </a:p>
          <a:p>
            <a:pPr lvl="2" eaLnBrk="1" hangingPunct="1">
              <a:buFontTx/>
              <a:buNone/>
            </a:pPr>
            <a:r>
              <a:rPr lang="en-US" dirty="0" smtClean="0">
                <a:solidFill>
                  <a:srgbClr val="339966"/>
                </a:solidFill>
              </a:rPr>
              <a:t>			 // Compound test (conditional expression)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41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9564A50-C5EF-40D4-B5B5-26AB1D143A6D}" type="slidenum">
              <a:rPr lang="en-US" smtClean="0">
                <a:solidFill>
                  <a:srgbClr val="000000"/>
                </a:solidFill>
              </a:rPr>
              <a:pPr eaLnBrk="1" hangingPunct="1"/>
              <a:t>42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Ways to Initialize, Test, and Update For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4581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Floating-point variables can be used</a:t>
            </a:r>
          </a:p>
          <a:p>
            <a:pPr lvl="1" eaLnBrk="1" hangingPunct="1"/>
            <a:r>
              <a:rPr lang="en-US" sz="2600" dirty="0" smtClean="0"/>
              <a:t>for initialization, expressions, and update</a:t>
            </a:r>
          </a:p>
          <a:p>
            <a:pPr lvl="3" algn="just" eaLnBrk="1" hangingPunct="1">
              <a:spcBef>
                <a:spcPts val="550"/>
              </a:spcBef>
              <a:buFontTx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for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00FF"/>
                </a:solidFill>
              </a:rPr>
              <a:t>double</a:t>
            </a:r>
            <a:r>
              <a:rPr lang="en-US" sz="2400" dirty="0" smtClean="0"/>
              <a:t> d = </a:t>
            </a:r>
            <a:r>
              <a:rPr lang="en-US" sz="2400" b="1" dirty="0" smtClean="0"/>
              <a:t>15.0</a:t>
            </a:r>
            <a:r>
              <a:rPr lang="en-US" sz="2400" dirty="0" smtClean="0"/>
              <a:t>; d &lt; </a:t>
            </a:r>
            <a:r>
              <a:rPr lang="en-US" sz="2400" b="1" dirty="0" smtClean="0"/>
              <a:t>20.0</a:t>
            </a:r>
            <a:r>
              <a:rPr lang="en-US" sz="2400" dirty="0" smtClean="0"/>
              <a:t>; d += </a:t>
            </a:r>
            <a:r>
              <a:rPr lang="en-US" sz="2400" b="1" dirty="0" smtClean="0"/>
              <a:t>0.5</a:t>
            </a:r>
            <a:r>
              <a:rPr lang="en-US" sz="2400" dirty="0" smtClean="0"/>
              <a:t>)</a:t>
            </a:r>
          </a:p>
          <a:p>
            <a:pPr lvl="3" algn="just" eaLnBrk="1" hangingPunct="1">
              <a:spcBef>
                <a:spcPts val="550"/>
              </a:spcBef>
              <a:buFontTx/>
              <a:buNone/>
            </a:pPr>
            <a:r>
              <a:rPr lang="en-US" sz="2400" dirty="0" smtClean="0"/>
              <a:t>{</a:t>
            </a:r>
          </a:p>
          <a:p>
            <a:pPr lvl="3" algn="just" eaLnBrk="1" hangingPunct="1">
              <a:spcBef>
                <a:spcPts val="550"/>
              </a:spcBef>
              <a:buFontTx/>
              <a:buNone/>
            </a:pPr>
            <a:r>
              <a:rPr lang="en-US" sz="2400" dirty="0" smtClean="0"/>
              <a:t>     Write(d + </a:t>
            </a:r>
            <a:r>
              <a:rPr lang="en-US" sz="2400" dirty="0"/>
              <a:t>"\t");</a:t>
            </a:r>
            <a:endParaRPr lang="en-US" sz="2400" dirty="0" smtClean="0"/>
          </a:p>
          <a:p>
            <a:pPr lvl="3" algn="just" eaLnBrk="1" hangingPunct="1">
              <a:spcBef>
                <a:spcPts val="550"/>
              </a:spcBef>
              <a:buFontTx/>
              <a:buNone/>
            </a:pPr>
            <a:r>
              <a:rPr lang="en-US" sz="2400" dirty="0" smtClean="0"/>
              <a:t>}</a:t>
            </a:r>
          </a:p>
          <a:p>
            <a:pPr lvl="1" eaLnBrk="1" hangingPunct="1"/>
            <a:r>
              <a:rPr lang="en-US" sz="2600" dirty="0" smtClean="0"/>
              <a:t>The output produced  </a:t>
            </a:r>
          </a:p>
          <a:p>
            <a:pPr lvl="2" eaLnBrk="1" hangingPunct="1">
              <a:buFontTx/>
              <a:buNone/>
            </a:pPr>
            <a:r>
              <a:rPr lang="en-US" sz="2000" dirty="0" smtClean="0"/>
              <a:t>15    15.5    16    16.5    17    17.5    18    18.5    19    19.5</a:t>
            </a:r>
          </a:p>
        </p:txBody>
      </p:sp>
    </p:spTree>
    <p:extLst>
      <p:ext uri="{BB962C8B-B14F-4D97-AF65-F5344CB8AC3E}">
        <p14:creationId xmlns:p14="http://schemas.microsoft.com/office/powerpoint/2010/main" val="15136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E121CF7-71C3-4514-A901-C8C92D5E31B7}" type="slidenum">
              <a:rPr lang="en-US" smtClean="0">
                <a:solidFill>
                  <a:srgbClr val="000000"/>
                </a:solidFill>
              </a:rPr>
              <a:pPr eaLnBrk="1" hangingPunct="1"/>
              <a:t>43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Ways to Initialize, Test, and Update For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5605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Can change the loop control variable inside the loop</a:t>
            </a:r>
            <a:r>
              <a:rPr lang="en-US" sz="3200" dirty="0" smtClean="0"/>
              <a:t>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        </a:t>
            </a:r>
            <a:r>
              <a:rPr lang="en-US" sz="2200" dirty="0" smtClean="0">
                <a:solidFill>
                  <a:srgbClr val="0000FF"/>
                </a:solidFill>
              </a:rPr>
              <a:t>for</a:t>
            </a:r>
            <a:r>
              <a:rPr lang="en-US" sz="2200" dirty="0" smtClean="0"/>
              <a:t> (</a:t>
            </a:r>
            <a:r>
              <a:rPr lang="en-US" sz="2200" dirty="0" smtClean="0">
                <a:solidFill>
                  <a:srgbClr val="0000FF"/>
                </a:solidFill>
              </a:rPr>
              <a:t>double</a:t>
            </a:r>
            <a:r>
              <a:rPr lang="en-US" sz="2200" dirty="0" smtClean="0"/>
              <a:t> d = 15.0; d &lt; 20.0; d += 0.5)</a:t>
            </a:r>
          </a:p>
          <a:p>
            <a:pPr eaLnBrk="1" hangingPunct="1">
              <a:buFontTx/>
              <a:buNone/>
            </a:pPr>
            <a:r>
              <a:rPr lang="en-US" sz="2200" dirty="0" smtClean="0"/>
              <a:t>               {</a:t>
            </a:r>
          </a:p>
          <a:p>
            <a:pPr lvl="3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Write(d + </a:t>
            </a:r>
            <a:r>
              <a:rPr lang="en-US" sz="2400" dirty="0"/>
              <a:t>"</a:t>
            </a:r>
            <a:r>
              <a:rPr lang="en-US" sz="2200" dirty="0" smtClean="0"/>
              <a:t>\t</a:t>
            </a:r>
            <a:r>
              <a:rPr lang="en-US" sz="2400" dirty="0"/>
              <a:t>"</a:t>
            </a:r>
            <a:r>
              <a:rPr lang="en-US" sz="2200" dirty="0" smtClean="0"/>
              <a:t>);</a:t>
            </a:r>
          </a:p>
          <a:p>
            <a:pPr lvl="3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200" dirty="0" smtClean="0"/>
              <a:t>   </a:t>
            </a:r>
            <a:r>
              <a:rPr lang="en-US" sz="2200" b="1" dirty="0" smtClean="0"/>
              <a:t>d += 2.0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600" dirty="0" smtClean="0"/>
              <a:t> }</a:t>
            </a:r>
          </a:p>
          <a:p>
            <a:pPr lvl="1" eaLnBrk="1" hangingPunct="1"/>
            <a:r>
              <a:rPr lang="en-US" sz="2400" dirty="0" smtClean="0"/>
              <a:t>The output produced</a:t>
            </a:r>
            <a:r>
              <a:rPr lang="en-US" sz="2000" dirty="0" smtClean="0"/>
              <a:t>  </a:t>
            </a:r>
          </a:p>
          <a:p>
            <a:pPr lvl="2" algn="just" eaLnBrk="1" hangingPunct="1">
              <a:buFontTx/>
              <a:buNone/>
            </a:pPr>
            <a:r>
              <a:rPr lang="en-US" dirty="0" smtClean="0"/>
              <a:t>15	17.5</a:t>
            </a:r>
          </a:p>
          <a:p>
            <a:pPr lvl="1" eaLnBrk="1" hangingPunct="1">
              <a:buFontTx/>
              <a:buNone/>
            </a:pPr>
            <a:endParaRPr lang="en-US" sz="2000" dirty="0" smtClean="0"/>
          </a:p>
        </p:txBody>
      </p:sp>
      <p:sp>
        <p:nvSpPr>
          <p:cNvPr id="25606" name="AutoShape 9"/>
          <p:cNvSpPr>
            <a:spLocks noChangeArrowheads="1"/>
          </p:cNvSpPr>
          <p:nvPr/>
        </p:nvSpPr>
        <p:spPr bwMode="auto">
          <a:xfrm>
            <a:off x="5410200" y="3352800"/>
            <a:ext cx="3048000" cy="2438400"/>
          </a:xfrm>
          <a:prstGeom prst="wedgeEllipseCallout">
            <a:avLst>
              <a:gd name="adj1" fmla="val -112657"/>
              <a:gd name="adj2" fmla="val -260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C# lets you change the </a:t>
            </a:r>
            <a:r>
              <a:rPr lang="en-US" b="1" dirty="0">
                <a:solidFill>
                  <a:srgbClr val="000000"/>
                </a:solidFill>
              </a:rPr>
              <a:t>conditional expression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endValue</a:t>
            </a:r>
            <a:r>
              <a:rPr lang="en-US" dirty="0">
                <a:solidFill>
                  <a:srgbClr val="000000"/>
                </a:solidFill>
              </a:rPr>
              <a:t> inside the loop body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– </a:t>
            </a:r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BUT, </a:t>
            </a:r>
            <a:r>
              <a:rPr lang="en-US" b="1" i="1" u="sng" dirty="0">
                <a:solidFill>
                  <a:srgbClr val="000000"/>
                </a:solidFill>
                <a:cs typeface="Times New Roman" pitchFamily="18" charset="0"/>
              </a:rPr>
              <a:t>be careful here</a:t>
            </a:r>
          </a:p>
        </p:txBody>
      </p:sp>
    </p:spTree>
    <p:extLst>
      <p:ext uri="{BB962C8B-B14F-4D97-AF65-F5344CB8AC3E}">
        <p14:creationId xmlns:p14="http://schemas.microsoft.com/office/powerpoint/2010/main" val="10652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6E23950-A129-4EC4-BF8C-357B2C527566}" type="slidenum">
              <a:rPr lang="en-US" smtClean="0">
                <a:solidFill>
                  <a:srgbClr val="000000"/>
                </a:solidFill>
              </a:rPr>
              <a:pPr eaLnBrk="1" hangingPunct="1"/>
              <a:t>44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Foreach Statement 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06775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ctangle 178"/>
          <p:cNvSpPr>
            <a:spLocks noChangeArrowheads="1"/>
          </p:cNvSpPr>
          <p:nvPr/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Used to iterate or move through a collection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600" dirty="0">
                <a:solidFill>
                  <a:srgbClr val="000000"/>
                </a:solidFill>
              </a:rPr>
              <a:t>Array (Chapter 7)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General form</a:t>
            </a:r>
          </a:p>
          <a:p>
            <a:pPr marL="1600200" lvl="3" indent="-228600">
              <a:spcBef>
                <a:spcPct val="20000"/>
              </a:spcBef>
            </a:pPr>
            <a:r>
              <a:rPr lang="en-US" sz="2400" dirty="0">
                <a:solidFill>
                  <a:srgbClr val="3333CC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 (type identifier in expression)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</a:rPr>
              <a:t>                     statement;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Expression is the collection (array)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Type is the kind of values found in the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solidFill>
                  <a:srgbClr val="000000"/>
                </a:solidFill>
              </a:rPr>
              <a:t>Restriction on </a:t>
            </a:r>
            <a:r>
              <a:rPr lang="en-US" sz="2600" dirty="0">
                <a:solidFill>
                  <a:srgbClr val="3333CC"/>
                </a:solidFill>
              </a:rPr>
              <a:t>foreach</a:t>
            </a:r>
            <a:r>
              <a:rPr lang="en-US" sz="2600" dirty="0">
                <a:solidFill>
                  <a:srgbClr val="000000"/>
                </a:solidFill>
                <a:cs typeface="Times New Roman" pitchFamily="18" charset="0"/>
              </a:rPr>
              <a:t>—</a:t>
            </a:r>
            <a:r>
              <a:rPr lang="en-US" sz="2600" dirty="0">
                <a:solidFill>
                  <a:srgbClr val="000000"/>
                </a:solidFill>
              </a:rPr>
              <a:t>cannot change values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Access to the elements is read-only </a:t>
            </a:r>
          </a:p>
        </p:txBody>
      </p:sp>
    </p:spTree>
    <p:extLst>
      <p:ext uri="{BB962C8B-B14F-4D97-AF65-F5344CB8AC3E}">
        <p14:creationId xmlns:p14="http://schemas.microsoft.com/office/powerpoint/2010/main" val="34412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14400"/>
            <a:ext cx="3581400" cy="5413744"/>
          </a:xfrm>
          <a:prstGeom prst="rect">
            <a:avLst/>
          </a:prstGeom>
        </p:spPr>
      </p:pic>
      <p:sp>
        <p:nvSpPr>
          <p:cNvPr id="2765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4C0FFE-089F-4DE7-8E34-39146D31ABF9}" type="slidenum">
              <a:rPr lang="en-US" smtClean="0">
                <a:solidFill>
                  <a:srgbClr val="000000"/>
                </a:solidFill>
              </a:rPr>
              <a:pPr eaLnBrk="1" hangingPunct="1"/>
              <a:t>45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Do…While Statements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4800600" cy="4114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Posttest</a:t>
            </a:r>
          </a:p>
          <a:p>
            <a:pPr eaLnBrk="1" hangingPunct="1"/>
            <a:r>
              <a:rPr lang="en-US" dirty="0" smtClean="0"/>
              <a:t>General form</a:t>
            </a:r>
          </a:p>
          <a:p>
            <a:pPr lvl="1" eaLnBrk="1" hangingPunct="1"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</a:t>
            </a:r>
            <a:r>
              <a:rPr lang="en-US" sz="2400" dirty="0" smtClean="0"/>
              <a:t>          </a:t>
            </a:r>
          </a:p>
          <a:p>
            <a:pPr lvl="1" eaLnBrk="1" hangingPunct="1">
              <a:buFontTx/>
              <a:buNone/>
            </a:pPr>
            <a:r>
              <a:rPr lang="en-US" sz="2400" dirty="0" smtClean="0"/>
              <a:t>{              </a:t>
            </a:r>
          </a:p>
          <a:p>
            <a:pPr lvl="1" eaLnBrk="1" hangingPunct="1">
              <a:buFontTx/>
              <a:buNone/>
            </a:pPr>
            <a:r>
              <a:rPr lang="en-US" sz="2400" dirty="0" smtClean="0"/>
              <a:t>    statement;</a:t>
            </a:r>
          </a:p>
          <a:p>
            <a:pPr lvl="1" eaLnBrk="1" hangingPunct="1">
              <a:buFontTx/>
              <a:buNone/>
            </a:pPr>
            <a:r>
              <a:rPr lang="en-US" sz="2400" dirty="0" smtClean="0"/>
              <a:t>}</a:t>
            </a:r>
          </a:p>
          <a:p>
            <a:pPr lvl="1" eaLnBrk="1" hangingPunct="1"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while</a:t>
            </a:r>
            <a:r>
              <a:rPr lang="en-US" sz="2400" dirty="0" smtClean="0"/>
              <a:t> ( conditional expression);</a:t>
            </a:r>
          </a:p>
          <a:p>
            <a:pPr eaLnBrk="1" hangingPunct="1">
              <a:buFontTx/>
              <a:buNone/>
            </a:pPr>
            <a:endParaRPr lang="en-US" sz="2400" dirty="0" smtClean="0"/>
          </a:p>
        </p:txBody>
      </p:sp>
      <p:pic>
        <p:nvPicPr>
          <p:cNvPr id="2765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14"/>
          <p:cNvSpPr>
            <a:spLocks noChangeArrowheads="1"/>
          </p:cNvSpPr>
          <p:nvPr/>
        </p:nvSpPr>
        <p:spPr bwMode="auto">
          <a:xfrm>
            <a:off x="6359525" y="4876800"/>
            <a:ext cx="2174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6-12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Do…while loop</a:t>
            </a:r>
          </a:p>
        </p:txBody>
      </p:sp>
    </p:spTree>
    <p:extLst>
      <p:ext uri="{BB962C8B-B14F-4D97-AF65-F5344CB8AC3E}">
        <p14:creationId xmlns:p14="http://schemas.microsoft.com/office/powerpoint/2010/main" val="6119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6A8E5B-9D36-4670-AB9A-8499762E99AC}" type="slidenum">
              <a:rPr lang="en-US" smtClean="0">
                <a:solidFill>
                  <a:srgbClr val="000000"/>
                </a:solidFill>
              </a:rPr>
              <a:pPr eaLnBrk="1" hangingPunct="1"/>
              <a:t>46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Do…While Example</a:t>
            </a: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06775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FF"/>
                </a:solidFill>
              </a:rPr>
              <a:t>int</a:t>
            </a:r>
            <a:r>
              <a:rPr lang="en-US" sz="2200" dirty="0">
                <a:solidFill>
                  <a:srgbClr val="000000"/>
                </a:solidFill>
              </a:rPr>
              <a:t> counter = 10;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FF"/>
                </a:solidFill>
              </a:rPr>
              <a:t>do                  </a:t>
            </a:r>
            <a:r>
              <a:rPr lang="en-US" sz="2200" dirty="0">
                <a:solidFill>
                  <a:srgbClr val="339966"/>
                </a:solidFill>
              </a:rPr>
              <a:t>// No semicolon on this line</a:t>
            </a:r>
            <a:endParaRPr lang="en-US" sz="22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00"/>
                </a:solidFill>
              </a:rPr>
              <a:t>{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 smtClean="0">
                <a:solidFill>
                  <a:srgbClr val="000000"/>
                </a:solidFill>
              </a:rPr>
              <a:t>WriteLine</a:t>
            </a:r>
            <a:r>
              <a:rPr lang="en-US" sz="2200" dirty="0" smtClean="0">
                <a:solidFill>
                  <a:srgbClr val="000000"/>
                </a:solidFill>
              </a:rPr>
              <a:t>(counter </a:t>
            </a:r>
            <a:r>
              <a:rPr lang="en-US" sz="2200" dirty="0">
                <a:solidFill>
                  <a:srgbClr val="000000"/>
                </a:solidFill>
              </a:rPr>
              <a:t>+ "\t" + Math.Pow(counter, 2));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00"/>
                </a:solidFill>
              </a:rPr>
              <a:t>    counter--;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00"/>
                </a:solidFill>
              </a:rPr>
              <a:t>}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200" dirty="0">
                <a:solidFill>
                  <a:srgbClr val="0000FF"/>
                </a:solidFill>
              </a:rPr>
              <a:t>while</a:t>
            </a:r>
            <a:r>
              <a:rPr lang="en-US" sz="2200" dirty="0">
                <a:solidFill>
                  <a:srgbClr val="000000"/>
                </a:solidFill>
              </a:rPr>
              <a:t> (counter &gt; 6);</a:t>
            </a:r>
          </a:p>
          <a:p>
            <a:pPr marL="1143000" lvl="2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sz="2000" dirty="0">
                <a:solidFill>
                  <a:srgbClr val="000000"/>
                </a:solidFill>
              </a:rPr>
              <a:t>The output of this code is:</a:t>
            </a:r>
          </a:p>
          <a:p>
            <a:pPr marL="2057400" lvl="4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sz="2000" dirty="0">
                <a:solidFill>
                  <a:srgbClr val="000000"/>
                </a:solidFill>
              </a:rPr>
              <a:t>10          100</a:t>
            </a:r>
          </a:p>
          <a:p>
            <a:pPr marL="2057400" lvl="4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sz="2000" dirty="0">
                <a:solidFill>
                  <a:srgbClr val="000000"/>
                </a:solidFill>
              </a:rPr>
              <a:t>9            81</a:t>
            </a:r>
          </a:p>
          <a:p>
            <a:pPr marL="2057400" lvl="4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sz="2000" dirty="0">
                <a:solidFill>
                  <a:srgbClr val="000000"/>
                </a:solidFill>
              </a:rPr>
              <a:t>8            64</a:t>
            </a:r>
          </a:p>
          <a:p>
            <a:pPr marL="2057400" lvl="4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sz="2000" dirty="0">
                <a:solidFill>
                  <a:srgbClr val="000000"/>
                </a:solidFill>
              </a:rPr>
              <a:t>7            49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Do…While </a:t>
            </a:r>
            <a:r>
              <a:rPr lang="en-US" dirty="0" smtClean="0"/>
              <a:t>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4511"/>
            <a:ext cx="5638800" cy="460281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 bwMode="auto">
          <a:xfrm>
            <a:off x="6324600" y="1828800"/>
            <a:ext cx="2362200" cy="3124200"/>
          </a:xfrm>
          <a:prstGeom prst="wedgeEllipseCallout">
            <a:avLst>
              <a:gd name="adj1" fmla="val -164116"/>
              <a:gd name="adj2" fmla="val 3498"/>
            </a:avLst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 smtClean="0">
                <a:solidFill>
                  <a:srgbClr val="000000"/>
                </a:solidFill>
              </a:rPr>
              <a:t>No semicolon after </a:t>
            </a:r>
            <a:r>
              <a:rPr lang="en-US" dirty="0" smtClean="0">
                <a:solidFill>
                  <a:srgbClr val="3333CC"/>
                </a:solidFill>
              </a:rPr>
              <a:t>do</a:t>
            </a:r>
            <a:r>
              <a:rPr lang="en-US" dirty="0" smtClean="0">
                <a:solidFill>
                  <a:srgbClr val="000000"/>
                </a:solidFill>
              </a:rPr>
              <a:t>, but curly braces are required…when you have more than one statement between </a:t>
            </a:r>
            <a:r>
              <a:rPr lang="en-US" dirty="0" smtClean="0">
                <a:solidFill>
                  <a:srgbClr val="3333CC"/>
                </a:solidFill>
              </a:rPr>
              <a:t>do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dirty="0" smtClean="0">
                <a:solidFill>
                  <a:srgbClr val="3333CC"/>
                </a:solidFill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6073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7A71B-4E92-4D64-9905-F0C95D70192B}" type="slidenum">
              <a:rPr lang="en-US" smtClean="0">
                <a:solidFill>
                  <a:srgbClr val="000000"/>
                </a:solidFill>
              </a:rPr>
              <a:pPr eaLnBrk="1" hangingPunct="1"/>
              <a:t>48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Nested Loops</a:t>
            </a:r>
          </a:p>
        </p:txBody>
      </p:sp>
      <p:sp>
        <p:nvSpPr>
          <p:cNvPr id="29701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Loop can be nested inside an outer loop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Inner nested loop is totally completed before the outside loop is tested a second time 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int </a:t>
            </a:r>
            <a:r>
              <a:rPr lang="en-US" sz="2000" dirty="0" smtClean="0"/>
              <a:t>inner;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for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0000FF"/>
                </a:solidFill>
              </a:rPr>
              <a:t>int </a:t>
            </a:r>
            <a:r>
              <a:rPr lang="en-US" sz="2000" dirty="0" smtClean="0"/>
              <a:t>outer = 0; outer &lt; 3; outer++)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{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</a:t>
            </a:r>
            <a:r>
              <a:rPr lang="en-US" sz="2000" dirty="0" smtClean="0">
                <a:solidFill>
                  <a:srgbClr val="0000FF"/>
                </a:solidFill>
              </a:rPr>
              <a:t>for</a:t>
            </a:r>
            <a:r>
              <a:rPr lang="en-US" sz="2000" dirty="0" smtClean="0"/>
              <a:t>(inner = 10; inner &gt; 5; inner --)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{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("Outer: {0}\tInner: {1}", outer, inner);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     }</a:t>
            </a:r>
          </a:p>
          <a:p>
            <a:pPr lvl="2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000" dirty="0" smtClean="0"/>
              <a:t>}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703" name="AutoShape 9"/>
          <p:cNvSpPr>
            <a:spLocks noChangeArrowheads="1"/>
          </p:cNvSpPr>
          <p:nvPr/>
        </p:nvSpPr>
        <p:spPr bwMode="auto">
          <a:xfrm>
            <a:off x="533400" y="4648200"/>
            <a:ext cx="1219200" cy="1143000"/>
          </a:xfrm>
          <a:prstGeom prst="wedgeEllipseCallout">
            <a:avLst>
              <a:gd name="adj1" fmla="val 87111"/>
              <a:gd name="adj2" fmla="val -729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15 lines printed</a:t>
            </a:r>
          </a:p>
        </p:txBody>
      </p:sp>
    </p:spTree>
    <p:extLst>
      <p:ext uri="{BB962C8B-B14F-4D97-AF65-F5344CB8AC3E}">
        <p14:creationId xmlns:p14="http://schemas.microsoft.com/office/powerpoint/2010/main" val="32438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94292"/>
            <a:ext cx="6550873" cy="4501707"/>
          </a:xfrm>
          <a:prstGeom prst="rect">
            <a:avLst/>
          </a:prstGeom>
        </p:spPr>
      </p:pic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B67A71B-4E92-4D64-9905-F0C95D70192B}" type="slidenum">
              <a:rPr lang="en-US" smtClean="0">
                <a:solidFill>
                  <a:srgbClr val="000000"/>
                </a:solidFill>
              </a:rPr>
              <a:pPr eaLnBrk="1" hangingPunct="1"/>
              <a:t>49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Nested Loops</a:t>
            </a:r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410200" y="5486400"/>
            <a:ext cx="3200400" cy="7620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 smtClean="0">
                <a:solidFill>
                  <a:srgbClr val="000000"/>
                </a:solidFill>
              </a:rPr>
              <a:t>   Review NFactorial Example</a:t>
            </a:r>
          </a:p>
        </p:txBody>
      </p:sp>
    </p:spTree>
    <p:extLst>
      <p:ext uri="{BB962C8B-B14F-4D97-AF65-F5344CB8AC3E}">
        <p14:creationId xmlns:p14="http://schemas.microsoft.com/office/powerpoint/2010/main" val="40562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CB60F50-C37D-46A9-9D48-448F18C67F35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Use A Loop?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dirty="0" smtClean="0"/>
              <a:t>Repeat instructions with many data sets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Repetition or iteration structures </a:t>
            </a:r>
          </a:p>
          <a:p>
            <a:pPr eaLnBrk="1" hangingPunct="1">
              <a:spcBef>
                <a:spcPct val="40000"/>
              </a:spcBef>
            </a:pPr>
            <a:r>
              <a:rPr lang="en-US" dirty="0" smtClean="0"/>
              <a:t>Rich set of looping structures</a:t>
            </a:r>
            <a:r>
              <a:rPr lang="en-US" sz="2400" dirty="0" smtClean="0"/>
              <a:t>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while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do…while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for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foreach statements</a:t>
            </a:r>
            <a:r>
              <a:rPr lang="en-US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NFactorial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do</a:t>
            </a:r>
            <a:r>
              <a:rPr lang="en-US" sz="2400" dirty="0"/>
              <a:t> </a:t>
            </a:r>
            <a:r>
              <a:rPr lang="en-US" sz="2400" dirty="0" smtClean="0"/>
              <a:t>						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5</a:t>
            </a:r>
          </a:p>
          <a:p>
            <a:pPr marL="0" indent="0">
              <a:buNone/>
            </a:pPr>
            <a:r>
              <a:rPr lang="en-US" sz="2400" dirty="0"/>
              <a:t>{ </a:t>
            </a:r>
            <a:r>
              <a:rPr lang="en-US" sz="2400" dirty="0" smtClean="0"/>
              <a:t>						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6</a:t>
            </a:r>
          </a:p>
          <a:p>
            <a:pPr marL="0" indent="0">
              <a:buNone/>
            </a:pPr>
            <a:r>
              <a:rPr lang="en-US" sz="2400" dirty="0" smtClean="0"/>
              <a:t>	n </a:t>
            </a:r>
            <a:r>
              <a:rPr lang="en-US" sz="2400" dirty="0"/>
              <a:t>= InputN( ); </a:t>
            </a:r>
            <a:r>
              <a:rPr lang="en-US" sz="2400" dirty="0" smtClean="0"/>
              <a:t>				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7</a:t>
            </a:r>
          </a:p>
          <a:p>
            <a:pPr marL="0" indent="0">
              <a:buNone/>
            </a:pPr>
            <a:r>
              <a:rPr lang="en-US" sz="2400" dirty="0" smtClean="0"/>
              <a:t>	CalculateNFactorialIteratively(n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/>
                </a:solidFill>
              </a:rPr>
              <a:t>out</a:t>
            </a:r>
            <a:r>
              <a:rPr lang="en-US" sz="2400" dirty="0"/>
              <a:t> result</a:t>
            </a:r>
            <a:r>
              <a:rPr lang="en-US" sz="2400" dirty="0" smtClean="0"/>
              <a:t>);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8</a:t>
            </a:r>
          </a:p>
          <a:p>
            <a:pPr marL="0" indent="0">
              <a:buNone/>
            </a:pPr>
            <a:r>
              <a:rPr lang="en-US" sz="2400" dirty="0" smtClean="0"/>
              <a:t>	DisplayNFactorial(n</a:t>
            </a:r>
            <a:r>
              <a:rPr lang="en-US" sz="2400" dirty="0"/>
              <a:t>, result); </a:t>
            </a:r>
            <a:r>
              <a:rPr lang="en-US" sz="2400" dirty="0" smtClean="0"/>
              <a:t>		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9</a:t>
            </a:r>
          </a:p>
          <a:p>
            <a:pPr marL="0" indent="0">
              <a:buNone/>
            </a:pPr>
            <a:r>
              <a:rPr lang="en-US" sz="2400" dirty="0" smtClean="0"/>
              <a:t>	moreData </a:t>
            </a:r>
            <a:r>
              <a:rPr lang="en-US" sz="2400" dirty="0"/>
              <a:t>= PromptForMoreCalculations( ); </a:t>
            </a:r>
            <a:r>
              <a:rPr lang="en-US" sz="2400" dirty="0">
                <a:solidFill>
                  <a:srgbClr val="92D050"/>
                </a:solidFill>
              </a:rPr>
              <a:t>//Line 10</a:t>
            </a:r>
          </a:p>
          <a:p>
            <a:pPr marL="0" indent="0">
              <a:buNone/>
            </a:pPr>
            <a:r>
              <a:rPr lang="en-US" sz="2400" dirty="0"/>
              <a:t>} </a:t>
            </a:r>
            <a:r>
              <a:rPr lang="en-US" sz="2400" dirty="0" smtClean="0"/>
              <a:t>						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11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while </a:t>
            </a:r>
            <a:r>
              <a:rPr lang="en-US" sz="2400" dirty="0" smtClean="0"/>
              <a:t>(</a:t>
            </a:r>
            <a:r>
              <a:rPr lang="en-US" sz="2400" dirty="0"/>
              <a:t>moreData </a:t>
            </a:r>
            <a:r>
              <a:rPr lang="en-US" sz="2400" dirty="0" smtClean="0"/>
              <a:t>= = </a:t>
            </a:r>
            <a:r>
              <a:rPr lang="en-US" sz="2400" dirty="0"/>
              <a:t>"y" || moreData </a:t>
            </a:r>
            <a:r>
              <a:rPr lang="en-US" sz="2400" dirty="0" smtClean="0"/>
              <a:t>= = </a:t>
            </a:r>
            <a:r>
              <a:rPr lang="en-US" sz="2400" dirty="0"/>
              <a:t>"Y"); </a:t>
            </a: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92D050"/>
                </a:solidFill>
              </a:rPr>
              <a:t>//</a:t>
            </a:r>
            <a:r>
              <a:rPr lang="en-US" sz="2400" dirty="0">
                <a:solidFill>
                  <a:srgbClr val="92D050"/>
                </a:solidFill>
              </a:rPr>
              <a:t>Line 12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6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Nfactorial 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public static void </a:t>
            </a:r>
            <a:r>
              <a:rPr lang="en-US" sz="2400" dirty="0" smtClean="0"/>
              <a:t>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19</a:t>
            </a:r>
          </a:p>
          <a:p>
            <a:pPr marL="0" indent="0">
              <a:buNone/>
            </a:pPr>
            <a:r>
              <a:rPr lang="en-US" sz="2400" dirty="0" smtClean="0"/>
              <a:t>           CalculateNFactorialIteratively(</a:t>
            </a: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/>
              <a:t> n</a:t>
            </a:r>
            <a:r>
              <a:rPr lang="en-US" sz="2400" dirty="0" smtClean="0">
                <a:solidFill>
                  <a:schemeClr val="accent2"/>
                </a:solidFill>
              </a:rPr>
              <a:t>, out </a:t>
            </a:r>
            <a:r>
              <a:rPr lang="en-US" sz="2400" dirty="0">
                <a:solidFill>
                  <a:schemeClr val="accent2"/>
                </a:solidFill>
              </a:rPr>
              <a:t>int </a:t>
            </a:r>
            <a:r>
              <a:rPr lang="en-US" sz="2400" dirty="0"/>
              <a:t>result)</a:t>
            </a:r>
          </a:p>
          <a:p>
            <a:pPr marL="0" indent="0">
              <a:buNone/>
            </a:pPr>
            <a:r>
              <a:rPr lang="en-US" sz="2400" dirty="0"/>
              <a:t>{ </a:t>
            </a:r>
            <a:r>
              <a:rPr lang="en-US" sz="2400" dirty="0" smtClean="0"/>
              <a:t>		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20</a:t>
            </a:r>
          </a:p>
          <a:p>
            <a:pPr marL="0" indent="0">
              <a:buNone/>
            </a:pPr>
            <a:r>
              <a:rPr lang="en-US" sz="2400" dirty="0" smtClean="0"/>
              <a:t>	result </a:t>
            </a:r>
            <a:r>
              <a:rPr lang="en-US" sz="2400" dirty="0"/>
              <a:t>= 1; </a:t>
            </a:r>
            <a:r>
              <a:rPr lang="en-US" sz="2400" dirty="0" smtClean="0"/>
              <a:t>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21</a:t>
            </a:r>
          </a:p>
          <a:p>
            <a:pPr marL="0" indent="0">
              <a:buNone/>
            </a:pPr>
            <a:r>
              <a:rPr lang="nn-NO" sz="2400" dirty="0" smtClean="0"/>
              <a:t>	</a:t>
            </a:r>
            <a:r>
              <a:rPr lang="nn-NO" sz="2400" dirty="0" smtClean="0">
                <a:solidFill>
                  <a:schemeClr val="accent2"/>
                </a:solidFill>
              </a:rPr>
              <a:t>for </a:t>
            </a:r>
            <a:r>
              <a:rPr lang="nn-NO" sz="2400" dirty="0" smtClean="0"/>
              <a:t>(</a:t>
            </a:r>
            <a:r>
              <a:rPr lang="nn-NO" sz="2400" dirty="0" smtClean="0">
                <a:solidFill>
                  <a:schemeClr val="accent2"/>
                </a:solidFill>
              </a:rPr>
              <a:t>int</a:t>
            </a:r>
            <a:r>
              <a:rPr lang="nn-NO" sz="2400" dirty="0" smtClean="0"/>
              <a:t> </a:t>
            </a:r>
            <a:r>
              <a:rPr lang="nn-NO" sz="2400" dirty="0"/>
              <a:t>i = n; i &gt; 0; i--) </a:t>
            </a:r>
            <a:r>
              <a:rPr lang="nn-NO" sz="2400" dirty="0" smtClean="0"/>
              <a:t>			</a:t>
            </a:r>
            <a:r>
              <a:rPr lang="nn-NO" sz="2400" dirty="0" smtClean="0">
                <a:solidFill>
                  <a:schemeClr val="accent1"/>
                </a:solidFill>
              </a:rPr>
              <a:t>//</a:t>
            </a:r>
            <a:r>
              <a:rPr lang="nn-NO" sz="2400" dirty="0">
                <a:solidFill>
                  <a:schemeClr val="accent1"/>
                </a:solidFill>
              </a:rPr>
              <a:t>Line 22</a:t>
            </a:r>
          </a:p>
          <a:p>
            <a:pPr marL="0" indent="0">
              <a:buNone/>
            </a:pPr>
            <a:r>
              <a:rPr lang="en-US" sz="2400" dirty="0" smtClean="0"/>
              <a:t>	{ 	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23</a:t>
            </a:r>
          </a:p>
          <a:p>
            <a:pPr marL="0" indent="0">
              <a:buNone/>
            </a:pPr>
            <a:r>
              <a:rPr lang="en-US" sz="2400" dirty="0" smtClean="0"/>
              <a:t>		result </a:t>
            </a:r>
            <a:r>
              <a:rPr lang="en-US" sz="2400" dirty="0"/>
              <a:t>*= i; </a:t>
            </a:r>
            <a:r>
              <a:rPr lang="en-US" sz="2400" dirty="0" smtClean="0"/>
              <a:t>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24</a:t>
            </a:r>
          </a:p>
          <a:p>
            <a:pPr marL="0" indent="0">
              <a:buNone/>
            </a:pPr>
            <a:r>
              <a:rPr lang="en-US" sz="2400" dirty="0" smtClean="0"/>
              <a:t>	} 	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25</a:t>
            </a:r>
          </a:p>
          <a:p>
            <a:pPr marL="0" indent="0">
              <a:buNone/>
            </a:pPr>
            <a:r>
              <a:rPr lang="en-US" sz="2400" dirty="0" smtClean="0"/>
              <a:t>} 							</a:t>
            </a:r>
            <a:r>
              <a:rPr lang="en-US" sz="2400" dirty="0" smtClean="0">
                <a:solidFill>
                  <a:schemeClr val="accent1"/>
                </a:solidFill>
              </a:rPr>
              <a:t>//</a:t>
            </a:r>
            <a:r>
              <a:rPr lang="en-US" sz="2400" dirty="0">
                <a:solidFill>
                  <a:schemeClr val="accent1"/>
                </a:solidFill>
              </a:rPr>
              <a:t>Line 26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957641-21C9-4000-994D-FDFA36656927}" type="slidenum">
              <a:rPr lang="en-US" smtClean="0">
                <a:solidFill>
                  <a:srgbClr val="000000"/>
                </a:solidFill>
              </a:rPr>
              <a:pPr eaLnBrk="1" hangingPunct="1"/>
              <a:t>52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Recursion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 eaLnBrk="1" hangingPunct="1"/>
            <a:r>
              <a:rPr lang="en-US" dirty="0" smtClean="0"/>
              <a:t>Technique where a method calls itself repeatedly until it arrives at the solution</a:t>
            </a:r>
          </a:p>
          <a:p>
            <a:pPr eaLnBrk="1" hangingPunct="1"/>
            <a:r>
              <a:rPr lang="en-US" dirty="0" smtClean="0"/>
              <a:t>Algorithm has to be developed so as to avoid an infinite loop</a:t>
            </a:r>
          </a:p>
          <a:p>
            <a:pPr lvl="1" eaLnBrk="1" hangingPunct="1"/>
            <a:r>
              <a:rPr lang="en-US" sz="2600" dirty="0" smtClean="0"/>
              <a:t>To write a recursive solution, an algorithm has to be developed so as to avoid an infinite loop</a:t>
            </a:r>
          </a:p>
          <a:p>
            <a:pPr lvl="2" eaLnBrk="1" hangingPunct="1"/>
            <a:r>
              <a:rPr lang="en-US" dirty="0" smtClean="0"/>
              <a:t>Have to identify a base case</a:t>
            </a:r>
          </a:p>
          <a:p>
            <a:pPr lvl="2" eaLnBrk="1" hangingPunct="1"/>
            <a:r>
              <a:rPr lang="en-US" dirty="0" smtClean="0"/>
              <a:t>Base case is the simplest form of the solution</a:t>
            </a:r>
          </a:p>
          <a:p>
            <a:pPr lvl="2" eaLnBrk="1" hangingPunct="1"/>
            <a:r>
              <a:rPr lang="en-US" dirty="0" smtClean="0"/>
              <a:t>Other cases are all solved by reducing value and calling the method again</a:t>
            </a:r>
          </a:p>
          <a:p>
            <a:pPr lvl="2" eaLnBrk="1" hangingPunct="1"/>
            <a:endParaRPr lang="en-US" dirty="0" smtClean="0"/>
          </a:p>
          <a:p>
            <a:pPr lvl="2" eaLnBrk="1" hangingPunct="1"/>
            <a:endParaRPr lang="en-US" sz="2200" dirty="0" smtClean="0"/>
          </a:p>
          <a:p>
            <a:pPr lvl="1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71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C28E752-C39B-4214-A37B-A9A9A06E1731}" type="slidenum">
              <a:rPr lang="en-US" smtClean="0">
                <a:solidFill>
                  <a:srgbClr val="000000"/>
                </a:solidFill>
              </a:rPr>
              <a:pPr eaLnBrk="1" hangingPunct="1"/>
              <a:t>53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343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Recursive Call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04800" y="5862935"/>
            <a:ext cx="518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</a:t>
            </a:r>
            <a:r>
              <a:rPr lang="en-US" sz="2400" b="1" dirty="0" smtClean="0">
                <a:solidFill>
                  <a:srgbClr val="000000"/>
                </a:solidFill>
              </a:rPr>
              <a:t>6-15  </a:t>
            </a:r>
            <a:r>
              <a:rPr lang="en-US" sz="2400" dirty="0" smtClean="0">
                <a:solidFill>
                  <a:srgbClr val="000000"/>
                </a:solidFill>
              </a:rPr>
              <a:t>Recursive evaluation of </a:t>
            </a:r>
            <a:r>
              <a:rPr lang="en-US" sz="2400" dirty="0">
                <a:solidFill>
                  <a:srgbClr val="000000"/>
                </a:solidFill>
              </a:rPr>
              <a:t>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6200"/>
            <a:ext cx="2819400" cy="6367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1143000"/>
            <a:ext cx="464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3CC"/>
                </a:solidFill>
              </a:rPr>
              <a:t>public static int </a:t>
            </a:r>
            <a:r>
              <a:rPr lang="en-US" sz="2800" dirty="0">
                <a:solidFill>
                  <a:srgbClr val="000000"/>
                </a:solidFill>
              </a:rPr>
              <a:t>Fact(</a:t>
            </a:r>
            <a:r>
              <a:rPr lang="en-US" sz="2800" dirty="0">
                <a:solidFill>
                  <a:srgbClr val="3333CC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</a:rPr>
              <a:t> n)</a:t>
            </a:r>
          </a:p>
          <a:p>
            <a:r>
              <a:rPr lang="en-US" sz="2800" dirty="0">
                <a:solidFill>
                  <a:srgbClr val="000000"/>
                </a:solidFill>
              </a:rPr>
              <a:t>{</a:t>
            </a:r>
          </a:p>
          <a:p>
            <a:r>
              <a:rPr lang="pt-BR" sz="2800" dirty="0">
                <a:solidFill>
                  <a:srgbClr val="000000"/>
                </a:solidFill>
              </a:rPr>
              <a:t> </a:t>
            </a:r>
            <a:r>
              <a:rPr lang="pt-BR" sz="2800" dirty="0" smtClean="0">
                <a:solidFill>
                  <a:srgbClr val="000000"/>
                </a:solidFill>
              </a:rPr>
              <a:t>    </a:t>
            </a:r>
            <a:r>
              <a:rPr lang="pt-BR" sz="2800" dirty="0" smtClean="0">
                <a:solidFill>
                  <a:srgbClr val="3333CC"/>
                </a:solidFill>
              </a:rPr>
              <a:t> if </a:t>
            </a:r>
            <a:r>
              <a:rPr lang="pt-BR" sz="2800" dirty="0">
                <a:solidFill>
                  <a:srgbClr val="000000"/>
                </a:solidFill>
              </a:rPr>
              <a:t>(n == 1 || n == </a:t>
            </a:r>
            <a:r>
              <a:rPr lang="pt-BR" sz="2800" dirty="0" smtClean="0">
                <a:solidFill>
                  <a:srgbClr val="000000"/>
                </a:solidFill>
              </a:rPr>
              <a:t>0)</a:t>
            </a:r>
          </a:p>
          <a:p>
            <a:r>
              <a:rPr lang="pt-BR" sz="2800" dirty="0">
                <a:solidFill>
                  <a:srgbClr val="000000"/>
                </a:solidFill>
              </a:rPr>
              <a:t>	</a:t>
            </a:r>
            <a:r>
              <a:rPr lang="en-US" sz="2800" dirty="0" smtClean="0">
                <a:solidFill>
                  <a:srgbClr val="3333CC"/>
                </a:solidFill>
              </a:rPr>
              <a:t>return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1;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    </a:t>
            </a:r>
            <a:r>
              <a:rPr lang="en-US" sz="2800" dirty="0" smtClean="0">
                <a:solidFill>
                  <a:srgbClr val="3333CC"/>
                </a:solidFill>
              </a:rPr>
              <a:t>else</a:t>
            </a:r>
            <a:endParaRPr lang="en-US" sz="2800" dirty="0">
              <a:solidFill>
                <a:srgbClr val="3333CC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	</a:t>
            </a:r>
            <a:r>
              <a:rPr lang="en-US" sz="2800" dirty="0" smtClean="0">
                <a:solidFill>
                  <a:srgbClr val="3333CC"/>
                </a:solidFill>
              </a:rPr>
              <a:t>return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(n * Fact(n-1));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}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08FA94F-3E44-444B-A566-4A0D8A4E4D7E}" type="slidenum">
              <a:rPr lang="en-US" smtClean="0">
                <a:solidFill>
                  <a:srgbClr val="000000"/>
                </a:solidFill>
              </a:rPr>
              <a:pPr eaLnBrk="1" hangingPunct="1"/>
              <a:t>54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Unconditional Transfer of Control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dirty="0" smtClean="0">
                <a:solidFill>
                  <a:schemeClr val="accent2"/>
                </a:solidFill>
              </a:rPr>
              <a:t>break</a:t>
            </a:r>
            <a:r>
              <a:rPr lang="en-US" sz="2000" dirty="0" smtClean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Used with </a:t>
            </a:r>
            <a:r>
              <a:rPr lang="en-US" sz="2600" dirty="0" smtClean="0">
                <a:solidFill>
                  <a:schemeClr val="accent2"/>
                </a:solidFill>
              </a:rPr>
              <a:t>switch</a:t>
            </a:r>
            <a:r>
              <a:rPr lang="en-US" sz="2600" dirty="0" smtClean="0"/>
              <a:t> statement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Place in the body of a loop to provide immediate exit </a:t>
            </a:r>
          </a:p>
          <a:p>
            <a:pPr lvl="2" eaLnBrk="1" hangingPunct="1">
              <a:lnSpc>
                <a:spcPct val="80000"/>
              </a:lnSpc>
            </a:pPr>
            <a:r>
              <a:rPr lang="en-US" dirty="0" smtClean="0"/>
              <a:t>Be careful (Single Entry/Single Exit)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</a:pPr>
            <a:r>
              <a:rPr lang="en-US" dirty="0" smtClean="0">
                <a:solidFill>
                  <a:schemeClr val="accent2"/>
                </a:solidFill>
              </a:rPr>
              <a:t>continue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/>
              <a:t>When reached, a new iteration of the nearest enclosing </a:t>
            </a:r>
            <a:r>
              <a:rPr lang="en-US" sz="2600" dirty="0" smtClean="0">
                <a:solidFill>
                  <a:schemeClr val="accent2"/>
                </a:solidFill>
              </a:rPr>
              <a:t>while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2"/>
                </a:solidFill>
              </a:rPr>
              <a:t>do</a:t>
            </a:r>
            <a:r>
              <a:rPr lang="en-US" sz="2600" dirty="0" smtClean="0"/>
              <a:t>…</a:t>
            </a:r>
            <a:r>
              <a:rPr lang="en-US" sz="2600" dirty="0" smtClean="0">
                <a:solidFill>
                  <a:schemeClr val="accent2"/>
                </a:solidFill>
              </a:rPr>
              <a:t>while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2"/>
                </a:solidFill>
              </a:rPr>
              <a:t>for</a:t>
            </a:r>
            <a:r>
              <a:rPr lang="en-US" sz="2600" dirty="0" smtClean="0"/>
              <a:t>, or </a:t>
            </a:r>
            <a:r>
              <a:rPr lang="en-US" sz="2600" dirty="0" smtClean="0">
                <a:solidFill>
                  <a:schemeClr val="accent2"/>
                </a:solidFill>
              </a:rPr>
              <a:t>foreach</a:t>
            </a:r>
            <a:r>
              <a:rPr lang="en-US" sz="2600" dirty="0" smtClean="0"/>
              <a:t> statement is started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Other jump statements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 smtClean="0">
                <a:solidFill>
                  <a:schemeClr val="accent2"/>
                </a:solidFill>
              </a:rPr>
              <a:t>goto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2"/>
                </a:solidFill>
              </a:rPr>
              <a:t>throw</a:t>
            </a:r>
            <a:r>
              <a:rPr lang="en-US" sz="2600" dirty="0" smtClean="0"/>
              <a:t>, and </a:t>
            </a:r>
            <a:r>
              <a:rPr lang="en-US" sz="2600" dirty="0" smtClean="0">
                <a:solidFill>
                  <a:schemeClr val="accent2"/>
                </a:solidFill>
              </a:rPr>
              <a:t>return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Use sparingly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915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 dirty="0" smtClean="0"/>
              <a:t>Break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int</a:t>
            </a:r>
            <a:r>
              <a:rPr lang="en-US" sz="2000" dirty="0"/>
              <a:t> total = 0;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for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2"/>
                </a:solidFill>
              </a:rPr>
              <a:t>int</a:t>
            </a:r>
            <a:r>
              <a:rPr lang="en-US" sz="2000" dirty="0"/>
              <a:t> nValue = 0; nValue &lt; 10; nValue++)</a:t>
            </a:r>
          </a:p>
          <a:p>
            <a:pPr marL="400050" lvl="1" indent="0">
              <a:buNone/>
            </a:pPr>
            <a:r>
              <a:rPr lang="en-US" sz="2000" dirty="0"/>
              <a:t>{</a:t>
            </a:r>
          </a:p>
          <a:p>
            <a:pPr marL="400050" lvl="1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(nValue == 5)</a:t>
            </a:r>
          </a:p>
          <a:p>
            <a:pPr marL="400050" lvl="1" indent="0">
              <a:buNone/>
            </a:pPr>
            <a:r>
              <a:rPr lang="en-US" sz="2000" dirty="0" smtClean="0"/>
              <a:t>	{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 smtClean="0"/>
              <a:t>		</a:t>
            </a:r>
            <a:r>
              <a:rPr lang="en-US" sz="2000" dirty="0" smtClean="0">
                <a:solidFill>
                  <a:schemeClr val="accent2"/>
                </a:solidFill>
              </a:rPr>
              <a:t>break</a:t>
            </a:r>
            <a:r>
              <a:rPr lang="en-US" sz="2000" dirty="0"/>
              <a:t>;</a:t>
            </a:r>
          </a:p>
          <a:p>
            <a:pPr marL="400050" lvl="1" indent="0"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 smtClean="0"/>
              <a:t>	total </a:t>
            </a:r>
            <a:r>
              <a:rPr lang="en-US" sz="2000" dirty="0"/>
              <a:t>+= nValue;</a:t>
            </a:r>
          </a:p>
          <a:p>
            <a:pPr marL="400050" lvl="1" indent="0">
              <a:buNone/>
            </a:pPr>
            <a:r>
              <a:rPr lang="en-US" sz="2000" dirty="0" smtClean="0"/>
              <a:t>	Write(</a:t>
            </a:r>
            <a:r>
              <a:rPr lang="en-US" sz="2000" dirty="0" err="1" smtClean="0"/>
              <a:t>nValue</a:t>
            </a:r>
            <a:r>
              <a:rPr lang="en-US" sz="2000" dirty="0" smtClean="0"/>
              <a:t> </a:t>
            </a:r>
            <a:r>
              <a:rPr lang="en-US" sz="2000" dirty="0"/>
              <a:t>+ "\t");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400050" lvl="1" indent="0">
              <a:buNone/>
            </a:pPr>
            <a:r>
              <a:rPr lang="en-US" sz="2000" dirty="0" err="1" smtClean="0"/>
              <a:t>WriteLine</a:t>
            </a:r>
            <a:r>
              <a:rPr lang="en-US" sz="2000" dirty="0"/>
              <a:t>("\nTotal is equal to {0}.", total</a:t>
            </a:r>
            <a:r>
              <a:rPr lang="en-US" sz="2000" dirty="0" smtClean="0"/>
              <a:t>);</a:t>
            </a:r>
          </a:p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break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chemeClr val="accent2"/>
                </a:solidFill>
              </a:rPr>
              <a:t>continue</a:t>
            </a:r>
            <a:r>
              <a:rPr lang="en-US" sz="2400" dirty="0" smtClean="0"/>
              <a:t> both violate </a:t>
            </a:r>
            <a:r>
              <a:rPr lang="en-US" sz="2400" dirty="0"/>
              <a:t>the </a:t>
            </a:r>
            <a:r>
              <a:rPr lang="en-US" sz="2400" dirty="0" smtClean="0"/>
              <a:t>“single entry”, “single exit” </a:t>
            </a:r>
            <a:r>
              <a:rPr lang="en-US" sz="2400" dirty="0"/>
              <a:t>guideline for developing a </a:t>
            </a:r>
            <a:r>
              <a:rPr lang="en-US" sz="2400" dirty="0" smtClean="0"/>
              <a:t>loop</a:t>
            </a:r>
            <a:endParaRPr lang="en-US" sz="1800" dirty="0"/>
          </a:p>
          <a:p>
            <a:pPr marL="400050" lvl="1" indent="0">
              <a:buNone/>
            </a:pPr>
            <a:endParaRPr lang="en-US" sz="2000" dirty="0" smtClean="0"/>
          </a:p>
          <a:p>
            <a:pPr marL="1257300" lvl="3" indent="0">
              <a:buNone/>
            </a:pPr>
            <a:endParaRPr lang="en-US" sz="1100" dirty="0"/>
          </a:p>
          <a:p>
            <a:pPr marL="800100" lvl="2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 bwMode="auto">
          <a:xfrm>
            <a:off x="5562600" y="2503227"/>
            <a:ext cx="2819400" cy="1611573"/>
          </a:xfrm>
          <a:prstGeom prst="wedgeEllipseCallout">
            <a:avLst>
              <a:gd name="adj1" fmla="val -38286"/>
              <a:gd name="adj2" fmla="val 101716"/>
            </a:avLst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The output </a:t>
            </a:r>
            <a:r>
              <a:rPr lang="en-US" dirty="0" smtClean="0">
                <a:solidFill>
                  <a:srgbClr val="000000"/>
                </a:solidFill>
              </a:rPr>
              <a:t>is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0 </a:t>
            </a:r>
            <a:r>
              <a:rPr lang="en-US" dirty="0" smtClean="0">
                <a:solidFill>
                  <a:srgbClr val="000000"/>
                </a:solidFill>
              </a:rPr>
              <a:t>    1    2     3     4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Total is equal to 10.</a:t>
            </a:r>
            <a:endParaRPr lang="en-US" sz="14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int</a:t>
            </a:r>
            <a:r>
              <a:rPr lang="en-US" sz="2000" dirty="0"/>
              <a:t> total = 0;</a:t>
            </a:r>
          </a:p>
          <a:p>
            <a:pPr marL="40005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for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2"/>
                </a:solidFill>
              </a:rPr>
              <a:t>int</a:t>
            </a:r>
            <a:r>
              <a:rPr lang="en-US" sz="2000" dirty="0"/>
              <a:t> nValue = 0; nValue &lt; 10; nValue++)</a:t>
            </a:r>
          </a:p>
          <a:p>
            <a:pPr marL="400050" lvl="1" indent="0">
              <a:buNone/>
            </a:pPr>
            <a:r>
              <a:rPr lang="en-US" sz="2000" dirty="0"/>
              <a:t>{</a:t>
            </a:r>
          </a:p>
          <a:p>
            <a:pPr marL="40005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dirty="0" smtClean="0">
                <a:solidFill>
                  <a:schemeClr val="accent2"/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(nValue % 2 == 0)</a:t>
            </a:r>
          </a:p>
          <a:p>
            <a:pPr marL="40005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{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continue</a:t>
            </a:r>
            <a:r>
              <a:rPr lang="en-US" sz="2000" dirty="0"/>
              <a:t>;</a:t>
            </a:r>
          </a:p>
          <a:p>
            <a:pPr marL="40005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}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 smtClean="0"/>
              <a:t>     total </a:t>
            </a:r>
            <a:r>
              <a:rPr lang="en-US" sz="2000" dirty="0"/>
              <a:t>+= nValue;</a:t>
            </a:r>
          </a:p>
          <a:p>
            <a:pPr marL="400050" lvl="1" indent="0">
              <a:buNone/>
            </a:pPr>
            <a:r>
              <a:rPr lang="en-US" sz="2000" dirty="0" smtClean="0"/>
              <a:t>     Write(</a:t>
            </a:r>
            <a:r>
              <a:rPr lang="en-US" sz="2000" dirty="0" err="1" smtClean="0"/>
              <a:t>nValue</a:t>
            </a:r>
            <a:r>
              <a:rPr lang="en-US" sz="2000" dirty="0" smtClean="0"/>
              <a:t> </a:t>
            </a:r>
            <a:r>
              <a:rPr lang="en-US" sz="2000" dirty="0"/>
              <a:t>+ "\t");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400050" lvl="1" indent="0">
              <a:buNone/>
            </a:pPr>
            <a:r>
              <a:rPr lang="en-US" sz="2000" dirty="0" err="1" smtClean="0"/>
              <a:t>WriteLine</a:t>
            </a:r>
            <a:r>
              <a:rPr lang="en-US" sz="2000" dirty="0"/>
              <a:t>("\nTotal is equal to {0}.", total</a:t>
            </a:r>
            <a:r>
              <a:rPr lang="en-US" sz="2000" dirty="0" smtClean="0"/>
              <a:t>);</a:t>
            </a:r>
          </a:p>
          <a:p>
            <a:pPr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continue</a:t>
            </a:r>
            <a:r>
              <a:rPr lang="en-US" sz="2400" dirty="0" smtClean="0"/>
              <a:t> does </a:t>
            </a:r>
            <a:r>
              <a:rPr lang="en-US" sz="2400" dirty="0"/>
              <a:t>not </a:t>
            </a:r>
            <a:r>
              <a:rPr lang="en-US" sz="2400" dirty="0" smtClean="0"/>
              <a:t>stop </a:t>
            </a:r>
            <a:r>
              <a:rPr lang="en-US" sz="2400" dirty="0"/>
              <a:t>the loop </a:t>
            </a:r>
            <a:r>
              <a:rPr lang="en-US" sz="2400" dirty="0" smtClean="0"/>
              <a:t>body; It </a:t>
            </a:r>
            <a:r>
              <a:rPr lang="en-US" sz="2400" dirty="0"/>
              <a:t>halts </a:t>
            </a:r>
            <a:r>
              <a:rPr lang="en-US" sz="2400" dirty="0" smtClean="0"/>
              <a:t>that iteration </a:t>
            </a:r>
            <a:r>
              <a:rPr lang="en-US" sz="2400" dirty="0"/>
              <a:t>and transfers control to the next iteration of the loop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 bwMode="auto">
          <a:xfrm>
            <a:off x="5486400" y="2743200"/>
            <a:ext cx="3200400" cy="1611573"/>
          </a:xfrm>
          <a:prstGeom prst="wedgeEllipseCallout">
            <a:avLst>
              <a:gd name="adj1" fmla="val -32315"/>
              <a:gd name="adj2" fmla="val 101716"/>
            </a:avLst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</a:rPr>
              <a:t>The output </a:t>
            </a:r>
            <a:r>
              <a:rPr lang="en-US" dirty="0" smtClean="0">
                <a:solidFill>
                  <a:srgbClr val="000000"/>
                </a:solidFill>
              </a:rPr>
              <a:t>is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0 </a:t>
            </a:r>
            <a:r>
              <a:rPr lang="en-US" dirty="0" smtClean="0">
                <a:solidFill>
                  <a:srgbClr val="000000"/>
                </a:solidFill>
              </a:rPr>
              <a:t>    3    5     7     9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Total is equal to </a:t>
            </a:r>
            <a:r>
              <a:rPr lang="en-US" dirty="0" smtClean="0">
                <a:solidFill>
                  <a:srgbClr val="000000"/>
                </a:solidFill>
              </a:rPr>
              <a:t>25.</a:t>
            </a:r>
            <a:endParaRPr lang="en-US" sz="14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E43FF22-1BF7-4EF1-B84A-5D0D5D7B1C9E}" type="slidenum">
              <a:rPr lang="en-US" smtClean="0">
                <a:solidFill>
                  <a:srgbClr val="000000"/>
                </a:solidFill>
              </a:rPr>
              <a:pPr eaLnBrk="1" hangingPunct="1"/>
              <a:t>57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Deciding Which Loop to Use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Sometimes a personal choice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Body of the do…while always executed at least once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Posttest type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Numeric variable being changed by a consistent amount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smtClean="0"/>
              <a:t>– for statement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While statement can be used to write any type of loop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Pretest type </a:t>
            </a:r>
          </a:p>
        </p:txBody>
      </p:sp>
    </p:spTree>
    <p:extLst>
      <p:ext uri="{BB962C8B-B14F-4D97-AF65-F5344CB8AC3E}">
        <p14:creationId xmlns:p14="http://schemas.microsoft.com/office/powerpoint/2010/main" val="13066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E0B0238-5DC5-4AB8-898C-F8BE380C3052}" type="slidenum">
              <a:rPr lang="en-US" smtClean="0">
                <a:solidFill>
                  <a:srgbClr val="000000"/>
                </a:solidFill>
              </a:rPr>
              <a:pPr eaLnBrk="1" hangingPunct="1"/>
              <a:t>58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LoanApplication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2" y="1050983"/>
            <a:ext cx="6938348" cy="5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01C8C5-D285-4813-B3FE-F110B0C61933}" type="slidenum">
              <a:rPr lang="en-US" smtClean="0">
                <a:solidFill>
                  <a:srgbClr val="000000"/>
                </a:solidFill>
              </a:rPr>
              <a:pPr eaLnBrk="1" hangingPunct="1"/>
              <a:t>59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3058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LoanApplication 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60" y="1000125"/>
            <a:ext cx="696744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1236174" y="5867400"/>
            <a:ext cx="6688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Table 6-3  </a:t>
            </a:r>
            <a:r>
              <a:rPr lang="en-US" sz="2400" dirty="0" smtClean="0">
                <a:solidFill>
                  <a:srgbClr val="000000"/>
                </a:solidFill>
              </a:rPr>
              <a:t>Instance field members for the Loan class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930159-E4B9-4B74-85CE-3E470460417E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the while Statement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343400"/>
          </a:xfrm>
        </p:spPr>
        <p:txBody>
          <a:bodyPr/>
          <a:lstStyle/>
          <a:p>
            <a:pPr eaLnBrk="1" hangingPunct="1"/>
            <a:r>
              <a:rPr lang="en-US" dirty="0" smtClean="0"/>
              <a:t>Simplest and most frequently used loop</a:t>
            </a:r>
          </a:p>
          <a:p>
            <a:pPr lvl="2" eaLnBrk="1" hangingPunct="1">
              <a:lnSpc>
                <a:spcPct val="88000"/>
              </a:lnSpc>
              <a:spcBef>
                <a:spcPts val="1650"/>
              </a:spcBef>
              <a:buFontTx/>
              <a:buNone/>
            </a:pPr>
            <a:r>
              <a:rPr lang="en-US" sz="2600" dirty="0" smtClean="0">
                <a:solidFill>
                  <a:schemeClr val="accent2"/>
                </a:solidFill>
              </a:rPr>
              <a:t>while</a:t>
            </a:r>
            <a:r>
              <a:rPr lang="en-US" sz="2600" dirty="0" smtClean="0"/>
              <a:t> (conditional expression)</a:t>
            </a:r>
          </a:p>
          <a:p>
            <a:pPr lvl="2" eaLnBrk="1" hangingPunct="1">
              <a:lnSpc>
                <a:spcPct val="88000"/>
              </a:lnSpc>
              <a:spcBef>
                <a:spcPts val="1650"/>
              </a:spcBef>
              <a:buFontTx/>
              <a:buNone/>
            </a:pPr>
            <a:r>
              <a:rPr lang="en-US" sz="2600" dirty="0" smtClean="0"/>
              <a:t>      statement(s);</a:t>
            </a:r>
          </a:p>
          <a:p>
            <a:pPr eaLnBrk="1" hangingPunct="1">
              <a:lnSpc>
                <a:spcPct val="88000"/>
              </a:lnSpc>
              <a:spcBef>
                <a:spcPts val="1650"/>
              </a:spcBef>
            </a:pPr>
            <a:r>
              <a:rPr lang="en-US" dirty="0" smtClean="0"/>
              <a:t>Expression – sometimes called loop condition</a:t>
            </a:r>
          </a:p>
          <a:p>
            <a:pPr lvl="1" eaLnBrk="1" hangingPunct="1">
              <a:lnSpc>
                <a:spcPct val="88000"/>
              </a:lnSpc>
              <a:spcBef>
                <a:spcPts val="1650"/>
              </a:spcBef>
            </a:pPr>
            <a:r>
              <a:rPr lang="en-US" sz="2600" dirty="0" smtClean="0"/>
              <a:t>Returns a Boolean result of true or false</a:t>
            </a:r>
          </a:p>
          <a:p>
            <a:pPr lvl="1" eaLnBrk="1" hangingPunct="1">
              <a:lnSpc>
                <a:spcPct val="88000"/>
              </a:lnSpc>
              <a:spcBef>
                <a:spcPts val="1650"/>
              </a:spcBef>
            </a:pPr>
            <a:r>
              <a:rPr lang="en-US" sz="2600" dirty="0" smtClean="0"/>
              <a:t>No semicolon after the conditional expression </a:t>
            </a:r>
          </a:p>
          <a:p>
            <a:pPr lvl="2" eaLnBrk="1" hangingPunct="1">
              <a:lnSpc>
                <a:spcPct val="88000"/>
              </a:lnSpc>
              <a:spcBef>
                <a:spcPts val="1650"/>
              </a:spcBef>
            </a:pPr>
            <a:r>
              <a:rPr lang="en-US" dirty="0" smtClean="0"/>
              <a:t>Null body</a:t>
            </a:r>
            <a:r>
              <a:rPr lang="en-US" dirty="0" smtClean="0">
                <a:cs typeface="Times New Roman" pitchFamily="18" charset="0"/>
              </a:rPr>
              <a:t>→ </a:t>
            </a:r>
            <a:r>
              <a:rPr lang="en-US" dirty="0" smtClean="0"/>
              <a:t>empty bodied loop</a:t>
            </a:r>
            <a:r>
              <a:rPr lang="en-US" dirty="0" smtClean="0">
                <a:cs typeface="Times New Roman" pitchFamily="18" charset="0"/>
              </a:rPr>
              <a:t>→ </a:t>
            </a:r>
            <a:r>
              <a:rPr lang="en-US" dirty="0" smtClean="0"/>
              <a:t>infinite loop</a:t>
            </a:r>
          </a:p>
          <a:p>
            <a:pPr eaLnBrk="1" hangingPunct="1">
              <a:lnSpc>
                <a:spcPct val="88000"/>
              </a:lnSpc>
              <a:spcBef>
                <a:spcPts val="1650"/>
              </a:spcBef>
            </a:pPr>
            <a:r>
              <a:rPr lang="en-US" dirty="0" smtClean="0"/>
              <a:t>Enclose multiple statements for body in {    }</a:t>
            </a:r>
          </a:p>
          <a:p>
            <a:pPr eaLnBrk="1" hangingPunct="1">
              <a:lnSpc>
                <a:spcPct val="88000"/>
              </a:lnSpc>
              <a:spcBef>
                <a:spcPts val="1650"/>
              </a:spcBef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LoanApplication Example (</a:t>
            </a:r>
            <a:r>
              <a:rPr lang="en-US" sz="2800" dirty="0"/>
              <a:t>continued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78489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307221" y="4948535"/>
            <a:ext cx="62365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Table 6-4  </a:t>
            </a:r>
            <a:r>
              <a:rPr lang="en-US" sz="2400" dirty="0" smtClean="0">
                <a:solidFill>
                  <a:srgbClr val="000000"/>
                </a:solidFill>
              </a:rPr>
              <a:t>Local variables for the LoanApp class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FB83E9-33A0-42D8-BFAB-49ED44B40225}" type="slidenum">
              <a:rPr lang="en-US" smtClean="0">
                <a:solidFill>
                  <a:srgbClr val="000000"/>
                </a:solidFill>
              </a:rPr>
              <a:pPr eaLnBrk="1" hangingPunct="1"/>
              <a:t>61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Formulas Used for LoanApplication Example</a:t>
            </a:r>
            <a:r>
              <a:rPr lang="en-US" sz="40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799113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0FB22A-47B7-4B7D-8FD9-F87A52C9833B}" type="slidenum">
              <a:rPr lang="en-US" smtClean="0">
                <a:solidFill>
                  <a:srgbClr val="000000"/>
                </a:solidFill>
              </a:rPr>
              <a:pPr eaLnBrk="1" hangingPunct="1"/>
              <a:t>62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LoanApplication</a:t>
            </a:r>
            <a:r>
              <a:rPr lang="en-US" sz="4800" dirty="0" smtClean="0"/>
              <a:t> </a:t>
            </a:r>
            <a:r>
              <a:rPr lang="en-US" dirty="0" smtClean="0"/>
              <a:t>Example</a:t>
            </a:r>
            <a:r>
              <a:rPr lang="en-US" sz="4800" dirty="0" smtClean="0"/>
              <a:t>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6046195" cy="53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D325ACD-6B74-49B2-BE55-863E3188FC6A}" type="slidenum">
              <a:rPr lang="en-US" smtClean="0">
                <a:solidFill>
                  <a:srgbClr val="000000"/>
                </a:solidFill>
              </a:rPr>
              <a:pPr eaLnBrk="1" hangingPunct="1"/>
              <a:t>63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LoanApplication</a:t>
            </a:r>
            <a:r>
              <a:rPr lang="en-US" sz="4800" dirty="0" smtClean="0"/>
              <a:t> </a:t>
            </a:r>
            <a:r>
              <a:rPr lang="en-US" dirty="0" smtClean="0"/>
              <a:t>Example</a:t>
            </a:r>
            <a:r>
              <a:rPr lang="en-US" sz="4800" dirty="0" smtClean="0"/>
              <a:t>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7894" name="Rectangle 24"/>
          <p:cNvSpPr>
            <a:spLocks noChangeArrowheads="1"/>
          </p:cNvSpPr>
          <p:nvPr/>
        </p:nvSpPr>
        <p:spPr bwMode="auto">
          <a:xfrm>
            <a:off x="2819400" y="5862935"/>
            <a:ext cx="3715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</a:t>
            </a:r>
            <a:r>
              <a:rPr lang="en-US" sz="2400" b="1" dirty="0" smtClean="0">
                <a:solidFill>
                  <a:srgbClr val="000000"/>
                </a:solidFill>
              </a:rPr>
              <a:t>6-18  </a:t>
            </a:r>
            <a:r>
              <a:rPr lang="en-US" sz="2400" dirty="0">
                <a:solidFill>
                  <a:srgbClr val="000000"/>
                </a:solidFill>
              </a:rPr>
              <a:t>Class diagrams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90599"/>
            <a:ext cx="3200400" cy="48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3034284-5183-4536-B32D-4D7CF3E1B47B}" type="slidenum">
              <a:rPr lang="en-US" smtClean="0">
                <a:solidFill>
                  <a:srgbClr val="000000"/>
                </a:solidFill>
              </a:rPr>
              <a:pPr eaLnBrk="1" hangingPunct="1"/>
              <a:t>64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Properties for LoanApplication 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82" y="1905000"/>
            <a:ext cx="8044218" cy="3562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2057400" y="5486400"/>
            <a:ext cx="50679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Table 6-5  </a:t>
            </a:r>
            <a:r>
              <a:rPr lang="en-US" sz="2400" dirty="0" smtClean="0">
                <a:solidFill>
                  <a:srgbClr val="000000"/>
                </a:solidFill>
              </a:rPr>
              <a:t>Properties for the Loan class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6134248-3146-4293-8688-F3F3CDAEFD20}" type="slidenum">
              <a:rPr lang="en-US" smtClean="0">
                <a:solidFill>
                  <a:srgbClr val="000000"/>
                </a:solidFill>
              </a:rPr>
              <a:pPr eaLnBrk="1" hangingPunct="1"/>
              <a:t>65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42672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Pseudocode –</a:t>
            </a:r>
            <a:br>
              <a:rPr lang="en-US" sz="4000" dirty="0" smtClean="0"/>
            </a:br>
            <a:r>
              <a:rPr lang="en-US" sz="4000" dirty="0" smtClean="0"/>
              <a:t>Loan Class</a:t>
            </a:r>
          </a:p>
        </p:txBody>
      </p:sp>
      <p:sp>
        <p:nvSpPr>
          <p:cNvPr id="40966" name="Rectangle 15"/>
          <p:cNvSpPr>
            <a:spLocks noChangeArrowheads="1"/>
          </p:cNvSpPr>
          <p:nvPr/>
        </p:nvSpPr>
        <p:spPr bwMode="auto">
          <a:xfrm>
            <a:off x="609600" y="5341203"/>
            <a:ext cx="358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</a:t>
            </a:r>
            <a:r>
              <a:rPr lang="en-US" sz="2400" b="1" dirty="0" smtClean="0">
                <a:solidFill>
                  <a:srgbClr val="000000"/>
                </a:solidFill>
              </a:rPr>
              <a:t>6-19  </a:t>
            </a:r>
            <a:r>
              <a:rPr lang="en-US" sz="2400" dirty="0" smtClean="0">
                <a:solidFill>
                  <a:srgbClr val="000000"/>
                </a:solidFill>
              </a:rPr>
              <a:t>Behavior of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Loan class </a:t>
            </a:r>
            <a:r>
              <a:rPr lang="en-US" sz="2400" dirty="0">
                <a:solidFill>
                  <a:srgbClr val="000000"/>
                </a:solidFill>
              </a:rPr>
              <a:t>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0"/>
            <a:ext cx="4419600" cy="61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E543356-9BC2-45A7-B845-B36C992FF652}" type="slidenum">
              <a:rPr lang="en-US" smtClean="0">
                <a:solidFill>
                  <a:srgbClr val="000000"/>
                </a:solidFill>
              </a:rPr>
              <a:pPr eaLnBrk="1" hangingPunct="1"/>
              <a:t>66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1990" name="Rectangle 11"/>
          <p:cNvSpPr>
            <a:spLocks noChangeArrowheads="1"/>
          </p:cNvSpPr>
          <p:nvPr/>
        </p:nvSpPr>
        <p:spPr bwMode="auto">
          <a:xfrm>
            <a:off x="1663700" y="5867400"/>
            <a:ext cx="6337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6-20 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Behavior </a:t>
            </a:r>
            <a:r>
              <a:rPr lang="en-US" sz="2400" dirty="0">
                <a:solidFill>
                  <a:srgbClr val="000000"/>
                </a:solidFill>
              </a:rPr>
              <a:t>of LoanApp class methods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68580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Pseudocode –LoanApp Class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39" y="1473958"/>
            <a:ext cx="490776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428CA9-FF88-4A72-AEB5-2A4E032F76B9}" type="slidenum">
              <a:rPr lang="en-US" smtClean="0">
                <a:solidFill>
                  <a:srgbClr val="000000"/>
                </a:solidFill>
              </a:rPr>
              <a:pPr eaLnBrk="1" hangingPunct="1"/>
              <a:t>67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Desk Check of LoanApplication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4999"/>
            <a:ext cx="8077200" cy="325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438400" y="5176837"/>
            <a:ext cx="4218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Figure </a:t>
            </a:r>
            <a:r>
              <a:rPr lang="en-US" sz="2400" b="1" dirty="0" smtClean="0">
                <a:solidFill>
                  <a:srgbClr val="000000"/>
                </a:solidFill>
              </a:rPr>
              <a:t>6-6  </a:t>
            </a:r>
            <a:r>
              <a:rPr lang="en-US" sz="2400" dirty="0" smtClean="0">
                <a:solidFill>
                  <a:srgbClr val="000000"/>
                </a:solidFill>
              </a:rPr>
              <a:t>LoanApp test values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6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FC03234-7DCB-4BCB-8884-8EE9A8A227E8}" type="slidenum">
              <a:rPr lang="en-US" smtClean="0">
                <a:solidFill>
                  <a:srgbClr val="000000"/>
                </a:solidFill>
              </a:rPr>
              <a:pPr eaLnBrk="1" hangingPunct="1"/>
              <a:t>68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04800"/>
            <a:ext cx="7772400" cy="5638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/* Loan.cs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 Creates fields for the amount of loan, interest rate, and number of years.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 Calculates amount of payment and produces an amortization schedule.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*/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System;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System.Windows.Forms;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namespace</a:t>
            </a:r>
            <a:r>
              <a:rPr lang="en-US" sz="2000" dirty="0" smtClean="0"/>
              <a:t> Loan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class</a:t>
            </a:r>
            <a:r>
              <a:rPr lang="en-US" sz="2000" dirty="0" smtClean="0"/>
              <a:t> Loan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loanAmount;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rate;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        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numPayments;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balance;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totalInterestPaid;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paymentAmount;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principal;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monthInterest;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/>
              <a:t>    </a:t>
            </a:r>
          </a:p>
        </p:txBody>
      </p:sp>
      <p:sp>
        <p:nvSpPr>
          <p:cNvPr id="44037" name="AutoShape 5"/>
          <p:cNvSpPr>
            <a:spLocks noChangeArrowheads="1"/>
          </p:cNvSpPr>
          <p:nvPr/>
        </p:nvSpPr>
        <p:spPr bwMode="auto">
          <a:xfrm flipH="1">
            <a:off x="4876800" y="2590800"/>
            <a:ext cx="1143000" cy="914400"/>
          </a:xfrm>
          <a:prstGeom prst="wedgeEllipseCallout">
            <a:avLst>
              <a:gd name="adj1" fmla="val 193889"/>
              <a:gd name="adj2" fmla="val 8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 class</a:t>
            </a:r>
          </a:p>
        </p:txBody>
      </p:sp>
    </p:spTree>
    <p:extLst>
      <p:ext uri="{BB962C8B-B14F-4D97-AF65-F5344CB8AC3E}">
        <p14:creationId xmlns:p14="http://schemas.microsoft.com/office/powerpoint/2010/main" val="38128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BA379AA-1E66-413A-BE59-F15D8BB84766}" type="slidenum">
              <a:rPr lang="en-US" smtClean="0">
                <a:solidFill>
                  <a:srgbClr val="000000"/>
                </a:solidFill>
              </a:rPr>
              <a:pPr eaLnBrk="1" hangingPunct="1"/>
              <a:t>69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0"/>
            <a:ext cx="7772400" cy="5715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>
                <a:solidFill>
                  <a:srgbClr val="339966"/>
                </a:solidFill>
              </a:rPr>
              <a:t>        </a:t>
            </a:r>
            <a:r>
              <a:rPr lang="en-US" sz="2000" dirty="0" smtClean="0">
                <a:solidFill>
                  <a:srgbClr val="339966"/>
                </a:solidFill>
              </a:rPr>
              <a:t>// Constructors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Loan( )           {  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        public</a:t>
            </a:r>
            <a:r>
              <a:rPr lang="en-US" sz="2000" dirty="0" smtClean="0"/>
              <a:t> Loan(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loan,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interestRate,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years)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loanAmount = loan;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>
                <a:solidFill>
                  <a:srgbClr val="0000FF"/>
                </a:solidFill>
              </a:rPr>
              <a:t>if</a:t>
            </a:r>
            <a:r>
              <a:rPr lang="en-US" sz="2000" dirty="0" smtClean="0"/>
              <a:t> (interestRate &lt; 1) 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rate = interestRate;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>
                <a:solidFill>
                  <a:srgbClr val="0000FF"/>
                </a:solidFill>
              </a:rPr>
              <a:t>else </a:t>
            </a:r>
            <a:r>
              <a:rPr lang="en-US" sz="2000" dirty="0" smtClean="0"/>
              <a:t>                                      </a:t>
            </a:r>
            <a:r>
              <a:rPr lang="en-US" sz="2000" dirty="0" smtClean="0">
                <a:solidFill>
                  <a:srgbClr val="339966"/>
                </a:solidFill>
              </a:rPr>
              <a:t>// In case directions aren't followed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rate = interestRate / 100;  </a:t>
            </a:r>
            <a:r>
              <a:rPr lang="en-US" sz="2000" dirty="0" smtClean="0">
                <a:solidFill>
                  <a:srgbClr val="339966"/>
                </a:solidFill>
              </a:rPr>
              <a:t>// convert to decimal</a:t>
            </a:r>
            <a:r>
              <a:rPr lang="en-US" sz="2000" dirty="0" smtClean="0"/>
              <a:t>   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numPayments = 12 * years;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totalInterestPaid = 0;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	</a:t>
            </a:r>
            <a:r>
              <a:rPr lang="en-US" sz="2000" dirty="0" smtClean="0"/>
              <a:t>       </a:t>
            </a:r>
            <a:r>
              <a:rPr lang="en-US" sz="2000" dirty="0" err="1" smtClean="0"/>
              <a:t>DeterminePaymentAmount</a:t>
            </a:r>
            <a:r>
              <a:rPr lang="en-US" sz="2000" dirty="0" smtClean="0"/>
              <a:t>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       // Property accessing payment amount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PaymentAmount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get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</a:t>
            </a:r>
            <a:r>
              <a:rPr lang="en-US" sz="2000" dirty="0" smtClean="0">
                <a:solidFill>
                  <a:srgbClr val="0000FF"/>
                </a:solidFill>
              </a:rPr>
              <a:t>return</a:t>
            </a:r>
            <a:r>
              <a:rPr lang="en-US" sz="2000" dirty="0" smtClean="0"/>
              <a:t> paymentAmount;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}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>
                <a:latin typeface="Courier"/>
              </a:rPr>
              <a:t>		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686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0EF4E2-2B86-4BC8-BA85-D3D8D77FE480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while Statement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057400"/>
            <a:ext cx="38100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Pretest</a:t>
            </a:r>
          </a:p>
          <a:p>
            <a:pPr eaLnBrk="1" hangingPunct="1"/>
            <a:r>
              <a:rPr lang="en-US" dirty="0" smtClean="0"/>
              <a:t>If the conditional expression evaluates to true, statement(s) performed</a:t>
            </a:r>
          </a:p>
          <a:p>
            <a:pPr eaLnBrk="1" hangingPunct="1"/>
            <a:r>
              <a:rPr lang="en-US" dirty="0" smtClean="0"/>
              <a:t>If the conditional expression evaluates to false, statement(s) skipped</a:t>
            </a:r>
            <a:r>
              <a:rPr lang="en-US" sz="2400" dirty="0" smtClean="0"/>
              <a:t>  </a:t>
            </a:r>
            <a:r>
              <a:rPr lang="en-US" dirty="0" smtClean="0"/>
              <a:t> </a:t>
            </a:r>
          </a:p>
        </p:txBody>
      </p:sp>
      <p:sp>
        <p:nvSpPr>
          <p:cNvPr id="22535" name="Rectangle 13"/>
          <p:cNvSpPr>
            <a:spLocks noChangeArrowheads="1"/>
          </p:cNvSpPr>
          <p:nvPr/>
        </p:nvSpPr>
        <p:spPr bwMode="auto">
          <a:xfrm>
            <a:off x="4876800" y="6015335"/>
            <a:ext cx="3151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Figure 6-1 </a:t>
            </a:r>
            <a:r>
              <a:rPr lang="en-US" sz="2400" b="1" dirty="0" smtClean="0"/>
              <a:t> </a:t>
            </a:r>
            <a:r>
              <a:rPr lang="en-US" sz="2400" dirty="0" smtClean="0"/>
              <a:t>Pretest </a:t>
            </a:r>
            <a:r>
              <a:rPr lang="en-US" sz="2400" dirty="0"/>
              <a:t>loop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24000"/>
            <a:ext cx="4702391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272B61A-AD79-4AE8-BF2B-23525DBF953A}" type="slidenum">
              <a:rPr lang="en-US" smtClean="0">
                <a:solidFill>
                  <a:srgbClr val="000000"/>
                </a:solidFill>
              </a:rPr>
              <a:pPr eaLnBrk="1" hangingPunct="1"/>
              <a:t>70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609600"/>
            <a:ext cx="77724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// Remaining properties defined for each field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// Determine payment amount based on number of years,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// loan amount, and rate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DeterminePaymentAmount( 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term;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term = Math.Pow((1 +  rate / 12.0), numPayments);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paymentAmount = ( loanAmount *  rate / 12.0 * term)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 / (term - 1.0);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// Returns a string containing an amortization table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string</a:t>
            </a:r>
            <a:r>
              <a:rPr lang="en-US" sz="2000" dirty="0" smtClean="0"/>
              <a:t> ReturnAmortizationSchedule()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string</a:t>
            </a:r>
            <a:r>
              <a:rPr lang="en-US" sz="2000" dirty="0" smtClean="0"/>
              <a:t> aSchedule = "Month\tInt.\tPrin.\tNew";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aSchedule += "\nNo.\tPd.\tPd.\tBalance\n";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balance = loanAmount;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1603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F313819-7ACE-4271-B7E6-C1F1069DA72B}" type="slidenum">
              <a:rPr lang="en-US" smtClean="0">
                <a:solidFill>
                  <a:srgbClr val="000000"/>
                </a:solidFill>
              </a:rPr>
              <a:pPr eaLnBrk="1" hangingPunct="1"/>
              <a:t>71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609600"/>
            <a:ext cx="77724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800" dirty="0" smtClean="0">
                <a:solidFill>
                  <a:srgbClr val="339966"/>
                </a:solidFill>
              </a:rPr>
              <a:t>                            </a:t>
            </a:r>
            <a:r>
              <a:rPr lang="en-US" sz="2000" dirty="0" smtClean="0">
                <a:solidFill>
                  <a:srgbClr val="0000FF"/>
                </a:solidFill>
              </a:rPr>
              <a:t>for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month = 1; month &lt;= numPayments; month++)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CalculateMonthCharges(month, numPayments);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aSchedule += month + "\</a:t>
            </a:r>
            <a:r>
              <a:rPr lang="en-US" sz="2000" dirty="0"/>
              <a:t>t" </a:t>
            </a:r>
            <a:r>
              <a:rPr lang="en-US" sz="2000" dirty="0" smtClean="0"/>
              <a:t>+ monthInterest.ToString</a:t>
            </a:r>
            <a:r>
              <a:rPr lang="en-US" sz="2000" dirty="0"/>
              <a:t>("N2</a:t>
            </a:r>
            <a:r>
              <a:rPr lang="en-US" sz="2000" dirty="0" smtClean="0"/>
              <a:t>")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+ "\t“ + principal.ToString</a:t>
            </a:r>
            <a:r>
              <a:rPr lang="en-US" sz="2000" dirty="0"/>
              <a:t>("N2") </a:t>
            </a:r>
            <a:r>
              <a:rPr lang="en-US" sz="2000" dirty="0" smtClean="0"/>
              <a:t>+ "\t"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+ balance.ToString("C")   + "\n";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return</a:t>
            </a:r>
            <a:r>
              <a:rPr lang="en-US" sz="2000" dirty="0" smtClean="0"/>
              <a:t> aSchedule;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     // Calculates monthly interest and new balance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CalculateMonthCharges(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month,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numPayments)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payment = paymentAmount;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monthInterest = rate / 12 * balance;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13618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C2B1A1-A319-4F90-B05D-83D7764E8091}" type="slidenum">
              <a:rPr lang="en-US" smtClean="0">
                <a:solidFill>
                  <a:srgbClr val="000000"/>
                </a:solidFill>
              </a:rPr>
              <a:pPr eaLnBrk="1" hangingPunct="1"/>
              <a:t>72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609600"/>
            <a:ext cx="77724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if</a:t>
            </a:r>
            <a:r>
              <a:rPr lang="en-US" sz="2000" dirty="0" smtClean="0"/>
              <a:t> (month == numPayments)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principal = balance;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payment = balance + monthInterest;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else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principal = payment - monthInterest;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balance -= principal;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</a:t>
            </a:r>
            <a:r>
              <a:rPr lang="en-US" sz="2000" dirty="0" smtClean="0">
                <a:solidFill>
                  <a:srgbClr val="339966"/>
                </a:solidFill>
              </a:rPr>
              <a:t>// Calculates interest paid over the life of the loan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DetermineTotalInterestPaid( 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totalInterestPaid = 0;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balance = loanAmount;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>
                <a:latin typeface="Courier"/>
              </a:rPr>
              <a:t>           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6528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75E529-FA0E-4322-A3C0-3D995CB09467}" type="slidenum">
              <a:rPr lang="en-US" smtClean="0">
                <a:solidFill>
                  <a:srgbClr val="000000"/>
                </a:solidFill>
              </a:rPr>
              <a:pPr eaLnBrk="1" hangingPunct="1"/>
              <a:t>73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609600"/>
            <a:ext cx="80010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            for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month = 1; month &lt;= numPayments; month++)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CalculateMonthCharges(month, numPayments);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totalInterestPaid += monthInterest;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}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39966"/>
                </a:solidFill>
              </a:rPr>
              <a:t>       //Return information about the loan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>
                <a:solidFill>
                  <a:srgbClr val="0000FF"/>
                </a:solidFill>
              </a:rPr>
              <a:t>public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override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string</a:t>
            </a:r>
            <a:r>
              <a:rPr lang="en-US" sz="2000" dirty="0"/>
              <a:t> </a:t>
            </a:r>
            <a:r>
              <a:rPr lang="en-US" sz="2000" dirty="0" err="1"/>
              <a:t>ToString</a:t>
            </a:r>
            <a:r>
              <a:rPr lang="en-US" sz="2000" dirty="0"/>
              <a:t>( )</a:t>
            </a:r>
          </a:p>
          <a:p>
            <a:pPr marL="0" indent="0">
              <a:buNone/>
            </a:pPr>
            <a:r>
              <a:rPr lang="en-US" sz="2000" dirty="0"/>
              <a:t>        {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>
                <a:solidFill>
                  <a:srgbClr val="0000FF"/>
                </a:solidFill>
              </a:rPr>
              <a:t>return</a:t>
            </a:r>
            <a:r>
              <a:rPr lang="en-US" sz="2000" dirty="0"/>
              <a:t> "\</a:t>
            </a:r>
            <a:r>
              <a:rPr lang="en-US" sz="2000" dirty="0" err="1"/>
              <a:t>nLoan</a:t>
            </a:r>
            <a:r>
              <a:rPr lang="en-US" sz="2000" dirty="0"/>
              <a:t> Amount: " </a:t>
            </a:r>
            <a:r>
              <a:rPr lang="en-US" sz="2000" dirty="0" smtClean="0"/>
              <a:t>+ </a:t>
            </a:r>
            <a:r>
              <a:rPr lang="en-US" sz="2000" dirty="0" err="1" smtClean="0"/>
              <a:t>loanAmount.ToString</a:t>
            </a:r>
            <a:r>
              <a:rPr lang="en-US" sz="2000" dirty="0"/>
              <a:t>("C") + </a:t>
            </a:r>
          </a:p>
          <a:p>
            <a:pPr marL="0" indent="0">
              <a:buNone/>
            </a:pPr>
            <a:r>
              <a:rPr lang="en-US" sz="2000" dirty="0" smtClean="0"/>
              <a:t>	        "\</a:t>
            </a:r>
            <a:r>
              <a:rPr lang="en-US" sz="2000" dirty="0" err="1"/>
              <a:t>nInterest</a:t>
            </a:r>
            <a:r>
              <a:rPr lang="en-US" sz="2000" dirty="0"/>
              <a:t> Rate: " + rate </a:t>
            </a:r>
            <a:r>
              <a:rPr lang="en-US" sz="2000" dirty="0" smtClean="0"/>
              <a:t>+ "\</a:t>
            </a:r>
            <a:r>
              <a:rPr lang="en-US" sz="2000" dirty="0" err="1"/>
              <a:t>nNumber</a:t>
            </a:r>
            <a:r>
              <a:rPr lang="en-US" sz="2000" dirty="0"/>
              <a:t> of Years for Loan: " +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(</a:t>
            </a:r>
            <a:r>
              <a:rPr lang="en-US" sz="2000" dirty="0" err="1"/>
              <a:t>numPayments</a:t>
            </a:r>
            <a:r>
              <a:rPr lang="en-US" sz="2000" dirty="0"/>
              <a:t> / 12) + "\</a:t>
            </a:r>
            <a:r>
              <a:rPr lang="en-US" sz="2000" dirty="0" err="1"/>
              <a:t>nMonthly</a:t>
            </a:r>
            <a:r>
              <a:rPr lang="en-US" sz="2000" dirty="0"/>
              <a:t> payment: " + </a:t>
            </a:r>
          </a:p>
          <a:p>
            <a:pPr marL="0" indent="0">
              <a:buNone/>
            </a:pPr>
            <a:r>
              <a:rPr lang="en-US" sz="2000" dirty="0" smtClean="0"/>
              <a:t>	         </a:t>
            </a:r>
            <a:r>
              <a:rPr lang="en-US" sz="2000" dirty="0" err="1" smtClean="0"/>
              <a:t>paymentAmount.ToString</a:t>
            </a:r>
            <a:r>
              <a:rPr lang="en-US" sz="2000" dirty="0"/>
              <a:t>("C");</a:t>
            </a:r>
          </a:p>
          <a:p>
            <a:pPr marL="0" indent="0">
              <a:buNone/>
            </a:pPr>
            <a:r>
              <a:rPr lang="en-US" sz="2000" dirty="0"/>
              <a:t>        }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32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32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32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0737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34ADC1-33A5-4F2C-92DC-5546B5DC0404}" type="slidenum">
              <a:rPr lang="en-US" smtClean="0">
                <a:solidFill>
                  <a:srgbClr val="000000"/>
                </a:solidFill>
              </a:rPr>
              <a:pPr eaLnBrk="1" hangingPunct="1"/>
              <a:t>74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228600"/>
            <a:ext cx="7772400" cy="6019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/* LoanApp.cs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 Used for testing Loan class. Prompts user for input values.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 Calls method to display payment amount and amortization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* schedule. Allows more than one loan calculation.  */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System;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00FF"/>
                </a:solidFill>
              </a:rPr>
              <a:t>static</a:t>
            </a:r>
            <a:r>
              <a:rPr lang="en-US" sz="2000" dirty="0" smtClean="0"/>
              <a:t> </a:t>
            </a:r>
            <a:r>
              <a:rPr lang="en-US" sz="2000" dirty="0" err="1" smtClean="0"/>
              <a:t>System.Console</a:t>
            </a:r>
            <a:r>
              <a:rPr lang="en-US" sz="2000" dirty="0" smtClean="0"/>
              <a:t>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System.Windows.Forms;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namespace</a:t>
            </a:r>
            <a:r>
              <a:rPr lang="en-US" sz="2000" dirty="0" smtClean="0"/>
              <a:t> Loan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</a:t>
            </a:r>
            <a:r>
              <a:rPr lang="en-US" sz="2000" dirty="0" smtClean="0">
                <a:solidFill>
                  <a:srgbClr val="0000FF"/>
                </a:solidFill>
              </a:rPr>
              <a:t>class</a:t>
            </a:r>
            <a:r>
              <a:rPr lang="en-US" sz="2000" dirty="0" smtClean="0"/>
              <a:t> LoanApp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static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Main( 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years;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loanAmount;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interestRate;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string</a:t>
            </a:r>
            <a:r>
              <a:rPr lang="en-US" sz="2000" dirty="0" smtClean="0"/>
              <a:t> inValue;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char</a:t>
            </a:r>
            <a:r>
              <a:rPr lang="en-US" sz="2000" dirty="0" smtClean="0"/>
              <a:t> anotherLoan = 'N';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500" dirty="0" smtClean="0">
                <a:latin typeface="Courier"/>
              </a:rPr>
              <a:t>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500" dirty="0" smtClean="0"/>
          </a:p>
        </p:txBody>
      </p:sp>
      <p:sp>
        <p:nvSpPr>
          <p:cNvPr id="50181" name="AutoShape 6"/>
          <p:cNvSpPr>
            <a:spLocks noChangeArrowheads="1"/>
          </p:cNvSpPr>
          <p:nvPr/>
        </p:nvSpPr>
        <p:spPr bwMode="auto">
          <a:xfrm flipH="1">
            <a:off x="3962400" y="2895600"/>
            <a:ext cx="1600200" cy="914400"/>
          </a:xfrm>
          <a:prstGeom prst="wedgeEllipseCallout">
            <a:avLst>
              <a:gd name="adj1" fmla="val 138358"/>
              <a:gd name="adj2" fmla="val 194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LoanApp class</a:t>
            </a:r>
          </a:p>
        </p:txBody>
      </p:sp>
    </p:spTree>
    <p:extLst>
      <p:ext uri="{BB962C8B-B14F-4D97-AF65-F5344CB8AC3E}">
        <p14:creationId xmlns:p14="http://schemas.microsoft.com/office/powerpoint/2010/main" val="18080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CBD119-72E5-45F6-A3C5-EC6275F38860}" type="slidenum">
              <a:rPr lang="en-US" smtClean="0">
                <a:solidFill>
                  <a:srgbClr val="000000"/>
                </a:solidFill>
              </a:rPr>
              <a:pPr eaLnBrk="1" hangingPunct="1"/>
              <a:t>75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"/>
            <a:ext cx="8534400" cy="6477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>
                <a:latin typeface="New York"/>
              </a:rPr>
              <a:t>          </a:t>
            </a:r>
            <a:r>
              <a:rPr lang="en-US" sz="2000" dirty="0" smtClean="0">
                <a:solidFill>
                  <a:srgbClr val="0000FF"/>
                </a:solidFill>
              </a:rPr>
              <a:t>do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GetInputValues(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loanAmount, 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interestRate, 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years);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Loan ln = </a:t>
            </a:r>
            <a:r>
              <a:rPr lang="en-US" sz="2000" dirty="0" smtClean="0">
                <a:solidFill>
                  <a:srgbClr val="0000FF"/>
                </a:solidFill>
              </a:rPr>
              <a:t>new</a:t>
            </a:r>
            <a:r>
              <a:rPr lang="en-US" sz="2000" dirty="0" smtClean="0"/>
              <a:t> Loan(loanAmount, interestRate, years);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 );</a:t>
            </a:r>
          </a:p>
          <a:p>
            <a:pPr lvl="1" eaLnBrk="1" hangingPunct="1">
              <a:lnSpc>
                <a:spcPct val="88000"/>
              </a:lnSpc>
              <a:buNone/>
            </a:pPr>
            <a:r>
              <a:rPr lang="en-US" sz="2000" dirty="0" smtClean="0"/>
              <a:t>         Clear( );</a:t>
            </a:r>
          </a:p>
          <a:p>
            <a:pPr lvl="1" eaLnBrk="1" hangingPunct="1">
              <a:lnSpc>
                <a:spcPct val="88000"/>
              </a:lnSpc>
              <a:buNone/>
            </a:pPr>
            <a:r>
              <a:rPr lang="en-US" sz="2000" dirty="0" smtClean="0"/>
              <a:t> 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(ln);</a:t>
            </a:r>
          </a:p>
          <a:p>
            <a:pPr lvl="1" eaLnBrk="1" hangingPunct="1">
              <a:lnSpc>
                <a:spcPct val="88000"/>
              </a:lnSpc>
              <a:buNone/>
            </a:pPr>
            <a:r>
              <a:rPr lang="en-US" sz="2000" dirty="0" smtClean="0"/>
              <a:t>		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</a:t>
            </a:r>
            <a:r>
              <a:rPr lang="en-US" sz="2000" dirty="0" err="1" smtClean="0"/>
              <a:t>ln.ReturnAmortizationSchedule</a:t>
            </a:r>
            <a:r>
              <a:rPr lang="en-US" sz="2000" dirty="0" smtClean="0"/>
              <a:t>( ));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("Payment Amount: {0:C}", ln.PaymentAmount);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</a:t>
            </a:r>
            <a:r>
              <a:rPr lang="en-US" sz="2000" dirty="0" err="1" smtClean="0"/>
              <a:t>WriteLine</a:t>
            </a:r>
            <a:r>
              <a:rPr lang="en-US" sz="2000" dirty="0" smtClean="0"/>
              <a:t>("Interest Paid over Life  of Loan</a:t>
            </a:r>
            <a:r>
              <a:rPr lang="en-US" sz="2000" dirty="0"/>
              <a:t>: {0:C} </a:t>
            </a:r>
            <a:r>
              <a:rPr lang="en-US" sz="2000" dirty="0" smtClean="0"/>
              <a:t>“,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      		ln.TotalInterestPaid);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Write("Do another Calculation? (Y or N)");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inValue = </a:t>
            </a:r>
            <a:r>
              <a:rPr lang="en-US" sz="2000" dirty="0" err="1" smtClean="0"/>
              <a:t>ReadLine</a:t>
            </a:r>
            <a:r>
              <a:rPr lang="en-US" sz="2000" dirty="0" smtClean="0"/>
              <a:t>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anotherLoan = Convert.ToChar(inValue);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while</a:t>
            </a:r>
            <a:r>
              <a:rPr lang="en-US" sz="2000" dirty="0" smtClean="0"/>
              <a:t> ((anotherLoan == 'Y')|| (anotherLoan == 'y'));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30080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EE0348-CC1C-4A35-821C-2EB02480315E}" type="slidenum">
              <a:rPr lang="en-US" smtClean="0">
                <a:solidFill>
                  <a:srgbClr val="000000"/>
                </a:solidFill>
              </a:rPr>
              <a:pPr eaLnBrk="1" hangingPunct="1"/>
              <a:t>76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533400"/>
            <a:ext cx="82296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      // Prompts user for loan data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</a:t>
            </a:r>
            <a:r>
              <a:rPr lang="en-US" sz="2000" dirty="0" smtClean="0">
                <a:solidFill>
                  <a:srgbClr val="0000FF"/>
                </a:solidFill>
              </a:rPr>
              <a:t>static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GetInputValues(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loanAmount,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                   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/>
              <a:t> interestRate,  </a:t>
            </a:r>
            <a:r>
              <a:rPr lang="en-US" sz="2000" dirty="0" smtClean="0">
                <a:solidFill>
                  <a:srgbClr val="0000FF"/>
                </a:solidFill>
              </a:rPr>
              <a:t>out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years)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Clear(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>
                <a:solidFill>
                  <a:srgbClr val="0000FF"/>
                </a:solidFill>
              </a:rPr>
              <a:t>	</a:t>
            </a:r>
            <a:r>
              <a:rPr lang="en-US" sz="2000" dirty="0" smtClean="0"/>
              <a:t>       loanAmount = GetLoanAmount(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       interestRate = GetInterestRate(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       years = GetYears(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577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AEE0348-CC1C-4A35-821C-2EB02480315E}" type="slidenum">
              <a:rPr lang="en-US" smtClean="0">
                <a:solidFill>
                  <a:srgbClr val="000000"/>
                </a:solidFill>
              </a:rPr>
              <a:pPr eaLnBrk="1" hangingPunct="1"/>
              <a:t>77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533400"/>
            <a:ext cx="8229600" cy="5334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      // Prompts user for loan amount data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smtClean="0">
                <a:solidFill>
                  <a:schemeClr val="accent2"/>
                </a:solidFill>
              </a:rPr>
              <a:t>public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chemeClr val="accent2"/>
                </a:solidFill>
              </a:rPr>
              <a:t>static double</a:t>
            </a:r>
            <a:r>
              <a:rPr lang="en-US" sz="2000" dirty="0"/>
              <a:t> GetLoanAmount</a:t>
            </a:r>
            <a:r>
              <a:rPr lang="en-US" sz="2000" dirty="0" smtClean="0"/>
              <a:t>( )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{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string</a:t>
            </a:r>
            <a:r>
              <a:rPr lang="en-US" sz="2000" dirty="0" smtClean="0"/>
              <a:t> </a:t>
            </a:r>
            <a:r>
              <a:rPr lang="en-US" sz="2000" dirty="0"/>
              <a:t>sValue;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double</a:t>
            </a:r>
            <a:r>
              <a:rPr lang="en-US" sz="2000" dirty="0" smtClean="0"/>
              <a:t> </a:t>
            </a:r>
            <a:r>
              <a:rPr lang="en-US" sz="2000" dirty="0"/>
              <a:t>loanAmount;</a:t>
            </a:r>
          </a:p>
          <a:p>
            <a:pPr marL="0" indent="0">
              <a:buNone/>
            </a:pPr>
            <a:r>
              <a:rPr lang="en-US" sz="2000" dirty="0" smtClean="0"/>
              <a:t>	Write</a:t>
            </a:r>
            <a:r>
              <a:rPr lang="en-US" sz="2000" dirty="0"/>
              <a:t>("Please enter the loan amount: ");</a:t>
            </a:r>
          </a:p>
          <a:p>
            <a:pPr marL="0" indent="0">
              <a:buNone/>
            </a:pPr>
            <a:r>
              <a:rPr lang="en-US" sz="2000" dirty="0" smtClean="0"/>
              <a:t>	sValue </a:t>
            </a:r>
            <a:r>
              <a:rPr lang="en-US" sz="2000" dirty="0"/>
              <a:t>= </a:t>
            </a:r>
            <a:r>
              <a:rPr lang="en-US" sz="2000" dirty="0" err="1" smtClean="0"/>
              <a:t>ReadLine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accent2"/>
                </a:solidFill>
              </a:rPr>
              <a:t>while</a:t>
            </a:r>
            <a:r>
              <a:rPr lang="en-US" sz="2000" dirty="0" smtClean="0"/>
              <a:t> </a:t>
            </a:r>
            <a:r>
              <a:rPr lang="en-US" sz="2000" dirty="0"/>
              <a:t>(double.TryParse(sValue, </a:t>
            </a:r>
            <a:r>
              <a:rPr lang="en-US" sz="2000" dirty="0">
                <a:solidFill>
                  <a:schemeClr val="accent2"/>
                </a:solidFill>
              </a:rPr>
              <a:t>out</a:t>
            </a:r>
            <a:r>
              <a:rPr lang="en-US" sz="2000" dirty="0"/>
              <a:t> loanAmount) == </a:t>
            </a:r>
            <a:r>
              <a:rPr lang="en-US" sz="2000" dirty="0">
                <a:solidFill>
                  <a:schemeClr val="accent2"/>
                </a:solidFill>
              </a:rPr>
              <a:t>false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 smtClean="0"/>
              <a:t>	{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     </a:t>
            </a:r>
            <a:r>
              <a:rPr lang="en-US" sz="2000" dirty="0" err="1" smtClean="0"/>
              <a:t>WriteLine</a:t>
            </a:r>
            <a:r>
              <a:rPr lang="en-US" sz="2000" dirty="0"/>
              <a:t>("Invalid data entered </a:t>
            </a:r>
            <a:r>
              <a:rPr lang="en-US" sz="2000" dirty="0" smtClean="0"/>
              <a:t>for </a:t>
            </a:r>
            <a:r>
              <a:rPr lang="en-US" sz="2000" dirty="0"/>
              <a:t>loan amount");</a:t>
            </a:r>
          </a:p>
          <a:p>
            <a:pPr marL="0" indent="0">
              <a:buNone/>
            </a:pPr>
            <a:r>
              <a:rPr lang="en-US" sz="2000" dirty="0" smtClean="0"/>
              <a:t>	     Write</a:t>
            </a:r>
            <a:r>
              <a:rPr lang="en-US" sz="2000" dirty="0"/>
              <a:t>("\nPlease re-enter the loan amount: ");</a:t>
            </a:r>
          </a:p>
          <a:p>
            <a:pPr marL="0" indent="0">
              <a:buNone/>
            </a:pPr>
            <a:r>
              <a:rPr lang="en-US" sz="2000" dirty="0" smtClean="0"/>
              <a:t>	     sValue </a:t>
            </a:r>
            <a:r>
              <a:rPr lang="en-US" sz="2000" dirty="0"/>
              <a:t>= </a:t>
            </a:r>
            <a:r>
              <a:rPr lang="en-US" sz="2000" dirty="0" err="1" smtClean="0"/>
              <a:t>ReadLine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 smtClean="0"/>
              <a:t>        	}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	</a:t>
            </a:r>
            <a:r>
              <a:rPr lang="en-US" sz="2000" dirty="0" smtClean="0">
                <a:solidFill>
                  <a:schemeClr val="accent2"/>
                </a:solidFill>
              </a:rPr>
              <a:t>return</a:t>
            </a:r>
            <a:r>
              <a:rPr lang="en-US" sz="2000" dirty="0" smtClean="0"/>
              <a:t> </a:t>
            </a:r>
            <a:r>
              <a:rPr lang="en-US" sz="2000" dirty="0"/>
              <a:t>loanAmount;</a:t>
            </a:r>
          </a:p>
          <a:p>
            <a:pPr marL="0" indent="0">
              <a:buNone/>
            </a:pPr>
            <a:r>
              <a:rPr lang="en-US" sz="2000" dirty="0" smtClean="0"/>
              <a:t>      }</a:t>
            </a:r>
            <a:endParaRPr lang="en-US" sz="2000" dirty="0"/>
          </a:p>
          <a:p>
            <a:pPr marL="0" indent="0" eaLnBrk="1" hangingPunct="1">
              <a:lnSpc>
                <a:spcPct val="88000"/>
              </a:lnSpc>
              <a:buNone/>
            </a:pPr>
            <a:r>
              <a:rPr lang="en-US" sz="2000" dirty="0" smtClean="0"/>
              <a:t>}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5029200" y="5486400"/>
            <a:ext cx="3581400" cy="762000"/>
          </a:xfrm>
          <a:prstGeom prst="rect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 smtClean="0">
                <a:solidFill>
                  <a:srgbClr val="000000"/>
                </a:solidFill>
              </a:rPr>
              <a:t>   Review LoanApplication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26638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LoanApplication Example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60" y="1564843"/>
            <a:ext cx="4314880" cy="46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Standards</a:t>
            </a:r>
          </a:p>
        </p:txBody>
      </p:sp>
      <p:sp>
        <p:nvSpPr>
          <p:cNvPr id="5427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Guidelines for Placement of Curly Braces</a:t>
            </a:r>
          </a:p>
          <a:p>
            <a:r>
              <a:rPr lang="en-US" dirty="0" smtClean="0"/>
              <a:t>Spacing Conventions</a:t>
            </a:r>
          </a:p>
          <a:p>
            <a:r>
              <a:rPr lang="en-US" dirty="0" smtClean="0"/>
              <a:t>Advanced Loop Statement Suggestions</a:t>
            </a:r>
          </a:p>
        </p:txBody>
      </p:sp>
      <p:sp>
        <p:nvSpPr>
          <p:cNvPr id="5427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427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B99184-7271-4B0A-93D1-4112E04BC881}" type="slidenum">
              <a:rPr lang="en-US" smtClean="0">
                <a:solidFill>
                  <a:srgbClr val="000000"/>
                </a:solidFill>
              </a:rPr>
              <a:pPr eaLnBrk="1" hangingPunct="1"/>
              <a:t>79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6DD7D5F-DA5A-4D4F-84A1-0FD5019E270A}" type="slidenum">
              <a:rPr lang="en-US" smtClean="0"/>
              <a:pPr eaLnBrk="1" hangingPunct="1"/>
              <a:t>8</a:t>
            </a:fld>
            <a:endParaRPr lang="en-US" dirty="0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Counter-Controlled Loop</a:t>
            </a:r>
          </a:p>
        </p:txBody>
      </p:sp>
      <p:sp>
        <p:nvSpPr>
          <p:cNvPr id="2355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dirty="0" smtClean="0"/>
              <a:t>Loop control variable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Variable simulating a counter 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dirty="0" smtClean="0"/>
              <a:t>Initialized 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Conditional expression designed so that you can exit the loop after a certain number of iterations 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Increment counter with each iteration </a:t>
            </a:r>
          </a:p>
          <a:p>
            <a:pPr lvl="2" eaLnBrk="1" hangingPunct="1">
              <a:spcBef>
                <a:spcPct val="60000"/>
              </a:spcBef>
            </a:pPr>
            <a:r>
              <a:rPr lang="en-US" dirty="0" smtClean="0"/>
              <a:t>Otherwise, infinite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Loops - C# Tutorial –</a:t>
            </a:r>
          </a:p>
          <a:p>
            <a:pPr marL="400050" lvl="1" indent="0">
              <a:buNone/>
            </a:pPr>
            <a:r>
              <a:rPr lang="en-US" sz="2400" dirty="0">
                <a:hlinkClick r:id="rId2"/>
              </a:rPr>
              <a:t>http://csharp.net-tutorials.com/basics/loops/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C# Station Tutorial - Control Statements - Loops –</a:t>
            </a:r>
          </a:p>
          <a:p>
            <a:pPr marL="400050" lvl="1" indent="0">
              <a:buNone/>
            </a:pPr>
            <a:r>
              <a:rPr lang="en-US" sz="2400" dirty="0">
                <a:hlinkClick r:id="rId3"/>
              </a:rPr>
              <a:t>http://www.csharp-station.com/Tutorials/Lesson04.aspx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C# and Loops –</a:t>
            </a:r>
          </a:p>
          <a:p>
            <a:pPr marL="400050" lvl="1" indent="0">
              <a:buNone/>
            </a:pPr>
            <a:r>
              <a:rPr lang="en-US" sz="2400" dirty="0">
                <a:hlinkClick r:id="rId4"/>
              </a:rPr>
              <a:t>http://www.homeandlearn.co.uk/csharp/csharp_s3p5.html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Dot Net Pearls - C# and Loops –</a:t>
            </a:r>
          </a:p>
          <a:p>
            <a:pPr marL="400050" lvl="1" indent="0">
              <a:buNone/>
            </a:pPr>
            <a:r>
              <a:rPr lang="en-US" sz="2400" dirty="0">
                <a:hlinkClick r:id="rId5"/>
              </a:rPr>
              <a:t>http://www.dotnetperls.com/loop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C# Programming: From Problem Analysis to Program Design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br>
              <a:rPr lang="en-US" dirty="0" smtClean="0"/>
            </a:b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Tube C# Loop Tutorial </a:t>
            </a:r>
            <a:r>
              <a:rPr lang="en-US" dirty="0" smtClean="0"/>
              <a:t>–</a:t>
            </a:r>
          </a:p>
          <a:p>
            <a:pPr marL="400050" lvl="1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www.youtube.com/watch?v=5xlc9qzOQmk</a:t>
            </a:r>
            <a:r>
              <a:rPr lang="en-US" dirty="0" smtClean="0"/>
              <a:t>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Net-informations.com How to use C# for loops </a:t>
            </a:r>
            <a:r>
              <a:rPr lang="en-US" dirty="0" smtClean="0"/>
              <a:t>–</a:t>
            </a:r>
          </a:p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csharp.net-informations.com/statements/csharp-for-loop.htm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msdn</a:t>
            </a:r>
            <a:r>
              <a:rPr lang="en-US" dirty="0"/>
              <a:t>  for (C# Reference) –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msdn.microsoft.com/en-us/library/ch45axte.aspx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C# Video Tutorial – 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www.pvtuts.com/csharp/csharp-loops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0EE379-5CF8-4619-8F80-994E9B61930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11B665-5ED0-4238-8FDA-80C6547CDE9F}" type="slidenum">
              <a:rPr lang="en-US" smtClean="0">
                <a:solidFill>
                  <a:srgbClr val="000000"/>
                </a:solidFill>
              </a:rPr>
              <a:pPr eaLnBrk="1" hangingPunct="1"/>
              <a:t>82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Major strengths of programming languages attributed to loops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Types of loops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>
                <a:solidFill>
                  <a:schemeClr val="accent2"/>
                </a:solidFill>
              </a:rPr>
              <a:t>while</a:t>
            </a:r>
          </a:p>
          <a:p>
            <a:pPr lvl="2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Counter-controlled</a:t>
            </a:r>
          </a:p>
          <a:p>
            <a:pPr lvl="2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State-controlled</a:t>
            </a:r>
          </a:p>
          <a:p>
            <a:pPr lvl="2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dirty="0" smtClean="0"/>
              <a:t>Sentinel-controlled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>
                <a:solidFill>
                  <a:schemeClr val="accent2"/>
                </a:solidFill>
              </a:rPr>
              <a:t>for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>
                <a:solidFill>
                  <a:schemeClr val="accent2"/>
                </a:solidFill>
              </a:rPr>
              <a:t>foreach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>
                <a:solidFill>
                  <a:schemeClr val="accent2"/>
                </a:solidFill>
              </a:rPr>
              <a:t>do</a:t>
            </a:r>
            <a:r>
              <a:rPr lang="en-US" sz="2600" dirty="0" smtClean="0"/>
              <a:t>…</a:t>
            </a:r>
            <a:r>
              <a:rPr lang="en-US" sz="2600" dirty="0" smtClean="0">
                <a:solidFill>
                  <a:schemeClr val="accent2"/>
                </a:solidFill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2733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dirty="0" smtClean="0">
              <a:solidFill>
                <a:srgbClr val="000066"/>
              </a:solidFill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85B18E-2372-49E2-89AD-159F2482A4D7}" type="slidenum">
              <a:rPr lang="en-US" smtClean="0">
                <a:solidFill>
                  <a:srgbClr val="000000"/>
                </a:solidFill>
              </a:rPr>
              <a:pPr eaLnBrk="1" hangingPunct="1"/>
              <a:t>83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80000"/>
              </a:spcBef>
            </a:pPr>
            <a:r>
              <a:rPr lang="en-US" dirty="0" smtClean="0"/>
              <a:t>Conditional expressions used with loops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Nested loops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Unconditional transfer of control </a:t>
            </a:r>
          </a:p>
          <a:p>
            <a:pPr eaLnBrk="1" hangingPunct="1">
              <a:spcBef>
                <a:spcPct val="80000"/>
              </a:spcBef>
            </a:pPr>
            <a:r>
              <a:rPr lang="en-US" dirty="0" smtClean="0"/>
              <a:t>Which loop structure should you use?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z="2600" dirty="0" smtClean="0"/>
              <a:t>Loop structures for different types of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795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01000" y="6248400"/>
            <a:ext cx="4572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7BE8DB-2874-4704-B8DB-FAE8627E31D0}" type="slidenum">
              <a:rPr lang="en-US" smtClean="0"/>
              <a:pPr eaLnBrk="1" hangingPunct="1"/>
              <a:t>9</a:t>
            </a:fld>
            <a:endParaRPr lang="en-US" dirty="0" smtClean="0"/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Counter-Controlled Loop Example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1"/>
            <a:ext cx="7620000" cy="43434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                 </a:t>
            </a:r>
            <a:r>
              <a:rPr lang="en-US" sz="1800" dirty="0" smtClean="0">
                <a:solidFill>
                  <a:srgbClr val="339966"/>
                </a:solidFill>
              </a:rPr>
              <a:t>/* SummedValues.cs            Author: Doyle              */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>
                <a:solidFill>
                  <a:srgbClr val="339966"/>
                </a:solidFill>
              </a:rPr>
              <a:t> </a:t>
            </a:r>
            <a:r>
              <a:rPr lang="en-US" sz="1800" dirty="0" smtClean="0">
                <a:solidFill>
                  <a:srgbClr val="339966"/>
                </a:solidFill>
              </a:rPr>
              <a:t>   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>
                <a:solidFill>
                  <a:srgbClr val="339966"/>
                </a:solidFill>
              </a:rPr>
              <a:t> // using static </a:t>
            </a:r>
            <a:r>
              <a:rPr lang="en-US" sz="1800" dirty="0" err="1" smtClean="0">
                <a:solidFill>
                  <a:srgbClr val="339966"/>
                </a:solidFill>
              </a:rPr>
              <a:t>System.Console</a:t>
            </a:r>
            <a:r>
              <a:rPr lang="en-US" sz="1800" dirty="0" smtClean="0">
                <a:solidFill>
                  <a:srgbClr val="339966"/>
                </a:solidFill>
              </a:rPr>
              <a:t>; added to program listing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           int</a:t>
            </a:r>
            <a:r>
              <a:rPr lang="en-US" sz="1800" dirty="0" smtClean="0"/>
              <a:t> sum = 0;             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1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</a:t>
            </a:r>
            <a:r>
              <a:rPr lang="en-US" sz="1800" dirty="0" smtClean="0">
                <a:solidFill>
                  <a:srgbClr val="0000FF"/>
                </a:solidFill>
              </a:rPr>
              <a:t>int</a:t>
            </a:r>
            <a:r>
              <a:rPr lang="en-US" sz="1800" dirty="0" smtClean="0"/>
              <a:t> number = 1;        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2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</a:t>
            </a:r>
            <a:r>
              <a:rPr lang="en-US" sz="1800" dirty="0" smtClean="0">
                <a:solidFill>
                  <a:srgbClr val="0000FF"/>
                </a:solidFill>
              </a:rPr>
              <a:t>while</a:t>
            </a:r>
            <a:r>
              <a:rPr lang="en-US" sz="1800" dirty="0" smtClean="0"/>
              <a:t> (number &lt; 11)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3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{                               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4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   sum = sum + number;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5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   number++;            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6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}                                         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7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</a:t>
            </a:r>
            <a:r>
              <a:rPr lang="en-US" sz="1800" dirty="0" err="1" smtClean="0"/>
              <a:t>WriteLine</a:t>
            </a:r>
            <a:r>
              <a:rPr lang="en-US" sz="1800" dirty="0" smtClean="0"/>
              <a:t>("Sum of values "         		</a:t>
            </a:r>
            <a:r>
              <a:rPr lang="en-US" sz="1800" dirty="0" smtClean="0">
                <a:solidFill>
                  <a:srgbClr val="339966"/>
                </a:solidFill>
              </a:rPr>
              <a:t>//Line  8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                  + "1 through 10"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 9</a:t>
            </a:r>
            <a:endParaRPr lang="en-US" sz="18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1800" dirty="0" smtClean="0"/>
              <a:t>                             + " is " + sum);                         </a:t>
            </a:r>
            <a:r>
              <a:rPr lang="en-US" sz="1800" dirty="0" smtClean="0">
                <a:solidFill>
                  <a:srgbClr val="339966"/>
                </a:solidFill>
              </a:rPr>
              <a:t>//Line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7030A0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Custom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7030A0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3875</Words>
  <Application>Microsoft Office PowerPoint</Application>
  <PresentationFormat>On-screen Show (4:3)</PresentationFormat>
  <Paragraphs>916</Paragraphs>
  <Slides>83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Courier</vt:lpstr>
      <vt:lpstr>New York</vt:lpstr>
      <vt:lpstr>Times New Roman</vt:lpstr>
      <vt:lpstr>Default Design</vt:lpstr>
      <vt:lpstr>1_Default Design</vt:lpstr>
      <vt:lpstr>6</vt:lpstr>
      <vt:lpstr>Chapter Objectives</vt:lpstr>
      <vt:lpstr>Chapter Objectives (continued)</vt:lpstr>
      <vt:lpstr>Chapter Objectives (continued)</vt:lpstr>
      <vt:lpstr>Why Use A Loop?</vt:lpstr>
      <vt:lpstr>Using the while Statement</vt:lpstr>
      <vt:lpstr> while Statement</vt:lpstr>
      <vt:lpstr>Counter-Controlled Loop</vt:lpstr>
      <vt:lpstr>Counter-Controlled Loop Example</vt:lpstr>
      <vt:lpstr>Counter-Controlled Loop (continued)</vt:lpstr>
      <vt:lpstr>Counter-Controlled Loop (continued)</vt:lpstr>
      <vt:lpstr>Counter-Controlled Loop (continued)</vt:lpstr>
      <vt:lpstr>Counter-Controlled Loop (continued)</vt:lpstr>
      <vt:lpstr> Sentinel-Controlled Loop</vt:lpstr>
      <vt:lpstr>Sentinel-Controlled Loop Example</vt:lpstr>
      <vt:lpstr>Sentinel-Controlled Loop (continued)</vt:lpstr>
      <vt:lpstr>Sentinel-Controlled Loop (continued)</vt:lpstr>
      <vt:lpstr>Sentinel-Controlled Loop (continued)</vt:lpstr>
      <vt:lpstr>Windows Applications Using Loops</vt:lpstr>
      <vt:lpstr>Windows Applications Example</vt:lpstr>
      <vt:lpstr>Windows Applications Example (continued)</vt:lpstr>
      <vt:lpstr>Windows Applications Example (continued)</vt:lpstr>
      <vt:lpstr>Windows Applications</vt:lpstr>
      <vt:lpstr>Windows Applications (continued)</vt:lpstr>
      <vt:lpstr>Windows Applications (continued)</vt:lpstr>
      <vt:lpstr>Windows MessageBox Class</vt:lpstr>
      <vt:lpstr>MessageBox class</vt:lpstr>
      <vt:lpstr>MessageBox class (continued)</vt:lpstr>
      <vt:lpstr>MessageBox class (continued)</vt:lpstr>
      <vt:lpstr>Loop with MessageBox.Show( )</vt:lpstr>
      <vt:lpstr>State-Controlled Loops </vt:lpstr>
      <vt:lpstr>State-Controlled Loops Example</vt:lpstr>
      <vt:lpstr>MessageBox.Show( ) Method</vt:lpstr>
      <vt:lpstr>For Loop</vt:lpstr>
      <vt:lpstr>For Loop (continued)</vt:lpstr>
      <vt:lpstr>For Loop (continued)</vt:lpstr>
      <vt:lpstr>Comparison of While and For  Statement</vt:lpstr>
      <vt:lpstr>Output from Examples 6.11 &amp; 6.12 </vt:lpstr>
      <vt:lpstr>For Loop (continued)</vt:lpstr>
      <vt:lpstr>For Loop (continued)</vt:lpstr>
      <vt:lpstr>Ways to Initialize, Test, and Update For Statements</vt:lpstr>
      <vt:lpstr>Ways to Initialize, Test, and Update For Statements (continued)</vt:lpstr>
      <vt:lpstr>Ways to Initialize, Test, and Update For Statements (continued)</vt:lpstr>
      <vt:lpstr>Foreach Statement </vt:lpstr>
      <vt:lpstr>Do…While Statements</vt:lpstr>
      <vt:lpstr>Do…While Example</vt:lpstr>
      <vt:lpstr>Do…While Example (continued)</vt:lpstr>
      <vt:lpstr>Nested Loops</vt:lpstr>
      <vt:lpstr>Nested Loops</vt:lpstr>
      <vt:lpstr>NFactorial Example</vt:lpstr>
      <vt:lpstr>Nfactorial Example (continued)</vt:lpstr>
      <vt:lpstr>Recursion</vt:lpstr>
      <vt:lpstr>Recursive Call</vt:lpstr>
      <vt:lpstr>Unconditional Transfer of Control</vt:lpstr>
      <vt:lpstr>Break Statement</vt:lpstr>
      <vt:lpstr>Continue Statement</vt:lpstr>
      <vt:lpstr>Deciding Which Loop to Use</vt:lpstr>
      <vt:lpstr>LoanApplication Example</vt:lpstr>
      <vt:lpstr>LoanApplication Example (continued)</vt:lpstr>
      <vt:lpstr>LoanApplication Example (continued)</vt:lpstr>
      <vt:lpstr>Formulas Used for LoanApplication Example </vt:lpstr>
      <vt:lpstr>LoanApplication Example (continued)</vt:lpstr>
      <vt:lpstr>LoanApplication Example (continued)</vt:lpstr>
      <vt:lpstr>Properties for LoanApplication Example</vt:lpstr>
      <vt:lpstr>Pseudocode – Loan Class</vt:lpstr>
      <vt:lpstr>Pseudocode –LoanApp Class</vt:lpstr>
      <vt:lpstr>Desk Check of LoanApplication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LoanApplication Example </vt:lpstr>
      <vt:lpstr>Coding Standards</vt:lpstr>
      <vt:lpstr>Resources</vt:lpstr>
      <vt:lpstr>Resources (continued)</vt:lpstr>
      <vt:lpstr>Chapter Summary</vt:lpstr>
      <vt:lpstr>Chapter Summary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2015-09-07T16:15:22Z</dcterms:created>
  <dcterms:modified xsi:type="dcterms:W3CDTF">2015-09-07T16:15:27Z</dcterms:modified>
</cp:coreProperties>
</file>